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9" r:id="rId2"/>
    <p:sldId id="256" r:id="rId3"/>
    <p:sldId id="257" r:id="rId4"/>
    <p:sldId id="297" r:id="rId5"/>
    <p:sldId id="276" r:id="rId6"/>
    <p:sldId id="294" r:id="rId7"/>
    <p:sldId id="274" r:id="rId8"/>
    <p:sldId id="279" r:id="rId9"/>
    <p:sldId id="302" r:id="rId10"/>
    <p:sldId id="298" r:id="rId11"/>
    <p:sldId id="303" r:id="rId12"/>
    <p:sldId id="299" r:id="rId13"/>
    <p:sldId id="304" r:id="rId14"/>
    <p:sldId id="300" r:id="rId15"/>
    <p:sldId id="30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72"/>
  </p:normalViewPr>
  <p:slideViewPr>
    <p:cSldViewPr snapToGrid="0" snapToObjects="1">
      <p:cViewPr varScale="1">
        <p:scale>
          <a:sx n="111" d="100"/>
          <a:sy n="111" d="100"/>
        </p:scale>
        <p:origin x="6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BE7F2-AFDA-4D01-BDD5-A1E9141E490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0A6E1BB-7B27-4A90-B5F3-4C21F2BB57DC}">
      <dgm:prSet/>
      <dgm:spPr/>
      <dgm:t>
        <a:bodyPr/>
        <a:lstStyle/>
        <a:p>
          <a:r>
            <a:rPr lang="en-CA" dirty="0"/>
            <a:t>NDAs protect victims after a traumatizing event</a:t>
          </a:r>
          <a:endParaRPr lang="en-US" dirty="0"/>
        </a:p>
      </dgm:t>
    </dgm:pt>
    <dgm:pt modelId="{E90A932F-ECC7-434E-AFC9-4AAC396693D1}" type="parTrans" cxnId="{03AE09F0-4446-463A-AEFE-9B179E7EB4DF}">
      <dgm:prSet/>
      <dgm:spPr/>
      <dgm:t>
        <a:bodyPr/>
        <a:lstStyle/>
        <a:p>
          <a:endParaRPr lang="en-US"/>
        </a:p>
      </dgm:t>
    </dgm:pt>
    <dgm:pt modelId="{939D9D60-1301-48B3-A6D9-AAAAEA9269BA}" type="sibTrans" cxnId="{03AE09F0-4446-463A-AEFE-9B179E7EB4DF}">
      <dgm:prSet/>
      <dgm:spPr/>
      <dgm:t>
        <a:bodyPr/>
        <a:lstStyle/>
        <a:p>
          <a:endParaRPr lang="en-US"/>
        </a:p>
      </dgm:t>
    </dgm:pt>
    <dgm:pt modelId="{D8F5C1B6-3423-42B5-979F-AA2CFF9E97A5}">
      <dgm:prSet/>
      <dgm:spPr/>
      <dgm:t>
        <a:bodyPr/>
        <a:lstStyle/>
        <a:p>
          <a:r>
            <a:rPr lang="en-CA" dirty="0"/>
            <a:t>You can only get confidentiality for yourself if you agree to give it to the other side/ the perpetrator </a:t>
          </a:r>
          <a:endParaRPr lang="en-US" dirty="0"/>
        </a:p>
      </dgm:t>
    </dgm:pt>
    <dgm:pt modelId="{99ECCB9C-AB02-4109-AC4F-7C6124C5A578}" type="parTrans" cxnId="{EEDFD880-CC49-421B-84D8-80EC119D5A52}">
      <dgm:prSet/>
      <dgm:spPr/>
      <dgm:t>
        <a:bodyPr/>
        <a:lstStyle/>
        <a:p>
          <a:endParaRPr lang="en-US"/>
        </a:p>
      </dgm:t>
    </dgm:pt>
    <dgm:pt modelId="{0A96A524-7440-4918-8576-D928532078ED}" type="sibTrans" cxnId="{EEDFD880-CC49-421B-84D8-80EC119D5A52}">
      <dgm:prSet/>
      <dgm:spPr/>
      <dgm:t>
        <a:bodyPr/>
        <a:lstStyle/>
        <a:p>
          <a:endParaRPr lang="en-US"/>
        </a:p>
      </dgm:t>
    </dgm:pt>
    <dgm:pt modelId="{CB184606-DA0F-42D7-ABC2-EBDFA9485A95}">
      <dgm:prSet/>
      <dgm:spPr/>
      <dgm:t>
        <a:bodyPr/>
        <a:lstStyle/>
        <a:p>
          <a:r>
            <a:rPr lang="en-CA" dirty="0"/>
            <a:t>NDAs are essential because of data protection laws</a:t>
          </a:r>
          <a:endParaRPr lang="en-US" dirty="0"/>
        </a:p>
      </dgm:t>
    </dgm:pt>
    <dgm:pt modelId="{7593E134-F9AE-4D4A-887D-0EC201B15603}" type="parTrans" cxnId="{8922318C-6D40-4CEC-80CD-B6D4B994C0AD}">
      <dgm:prSet/>
      <dgm:spPr/>
      <dgm:t>
        <a:bodyPr/>
        <a:lstStyle/>
        <a:p>
          <a:endParaRPr lang="en-US"/>
        </a:p>
      </dgm:t>
    </dgm:pt>
    <dgm:pt modelId="{B43A96F3-FFD0-4742-9086-1B69C0E969B7}" type="sibTrans" cxnId="{8922318C-6D40-4CEC-80CD-B6D4B994C0AD}">
      <dgm:prSet/>
      <dgm:spPr/>
      <dgm:t>
        <a:bodyPr/>
        <a:lstStyle/>
        <a:p>
          <a:endParaRPr lang="en-US"/>
        </a:p>
      </dgm:t>
    </dgm:pt>
    <dgm:pt modelId="{3F232E68-B1F0-CE48-A8F8-E7506C36EE9B}" type="pres">
      <dgm:prSet presAssocID="{63FBE7F2-AFDA-4D01-BDD5-A1E9141E490E}" presName="linear" presStyleCnt="0">
        <dgm:presLayoutVars>
          <dgm:animLvl val="lvl"/>
          <dgm:resizeHandles val="exact"/>
        </dgm:presLayoutVars>
      </dgm:prSet>
      <dgm:spPr/>
    </dgm:pt>
    <dgm:pt modelId="{26F2A8EE-31A3-AE42-9FA6-84A7FDEC53FF}" type="pres">
      <dgm:prSet presAssocID="{10A6E1BB-7B27-4A90-B5F3-4C21F2BB57DC}" presName="parentText" presStyleLbl="node1" presStyleIdx="0" presStyleCnt="3">
        <dgm:presLayoutVars>
          <dgm:chMax val="0"/>
          <dgm:bulletEnabled val="1"/>
        </dgm:presLayoutVars>
      </dgm:prSet>
      <dgm:spPr/>
    </dgm:pt>
    <dgm:pt modelId="{7D9999F1-1E0C-4F42-91E5-9CE2104A53A6}" type="pres">
      <dgm:prSet presAssocID="{939D9D60-1301-48B3-A6D9-AAAAEA9269BA}" presName="spacer" presStyleCnt="0"/>
      <dgm:spPr/>
    </dgm:pt>
    <dgm:pt modelId="{82B953A7-FC52-814E-9FB1-5CE37C112E9E}" type="pres">
      <dgm:prSet presAssocID="{D8F5C1B6-3423-42B5-979F-AA2CFF9E97A5}" presName="parentText" presStyleLbl="node1" presStyleIdx="1" presStyleCnt="3">
        <dgm:presLayoutVars>
          <dgm:chMax val="0"/>
          <dgm:bulletEnabled val="1"/>
        </dgm:presLayoutVars>
      </dgm:prSet>
      <dgm:spPr/>
    </dgm:pt>
    <dgm:pt modelId="{00FA343B-B159-1440-AE83-174163299704}" type="pres">
      <dgm:prSet presAssocID="{0A96A524-7440-4918-8576-D928532078ED}" presName="spacer" presStyleCnt="0"/>
      <dgm:spPr/>
    </dgm:pt>
    <dgm:pt modelId="{FC2D069F-97D8-EB4A-ACF6-3530A3AFA41B}" type="pres">
      <dgm:prSet presAssocID="{CB184606-DA0F-42D7-ABC2-EBDFA9485A95}" presName="parentText" presStyleLbl="node1" presStyleIdx="2" presStyleCnt="3">
        <dgm:presLayoutVars>
          <dgm:chMax val="0"/>
          <dgm:bulletEnabled val="1"/>
        </dgm:presLayoutVars>
      </dgm:prSet>
      <dgm:spPr/>
    </dgm:pt>
  </dgm:ptLst>
  <dgm:cxnLst>
    <dgm:cxn modelId="{618AF975-7844-8B44-A747-5043F2ACC063}" type="presOf" srcId="{63FBE7F2-AFDA-4D01-BDD5-A1E9141E490E}" destId="{3F232E68-B1F0-CE48-A8F8-E7506C36EE9B}" srcOrd="0" destOrd="0" presId="urn:microsoft.com/office/officeart/2005/8/layout/vList2"/>
    <dgm:cxn modelId="{EEDFD880-CC49-421B-84D8-80EC119D5A52}" srcId="{63FBE7F2-AFDA-4D01-BDD5-A1E9141E490E}" destId="{D8F5C1B6-3423-42B5-979F-AA2CFF9E97A5}" srcOrd="1" destOrd="0" parTransId="{99ECCB9C-AB02-4109-AC4F-7C6124C5A578}" sibTransId="{0A96A524-7440-4918-8576-D928532078ED}"/>
    <dgm:cxn modelId="{00B8D185-A1EC-6844-917F-CF8ED67797AE}" type="presOf" srcId="{CB184606-DA0F-42D7-ABC2-EBDFA9485A95}" destId="{FC2D069F-97D8-EB4A-ACF6-3530A3AFA41B}" srcOrd="0" destOrd="0" presId="urn:microsoft.com/office/officeart/2005/8/layout/vList2"/>
    <dgm:cxn modelId="{8922318C-6D40-4CEC-80CD-B6D4B994C0AD}" srcId="{63FBE7F2-AFDA-4D01-BDD5-A1E9141E490E}" destId="{CB184606-DA0F-42D7-ABC2-EBDFA9485A95}" srcOrd="2" destOrd="0" parTransId="{7593E134-F9AE-4D4A-887D-0EC201B15603}" sibTransId="{B43A96F3-FFD0-4742-9086-1B69C0E969B7}"/>
    <dgm:cxn modelId="{6C70A9E1-18DA-594F-A334-208CB742E445}" type="presOf" srcId="{D8F5C1B6-3423-42B5-979F-AA2CFF9E97A5}" destId="{82B953A7-FC52-814E-9FB1-5CE37C112E9E}" srcOrd="0" destOrd="0" presId="urn:microsoft.com/office/officeart/2005/8/layout/vList2"/>
    <dgm:cxn modelId="{336E23E4-08EE-1E44-A91C-AE162EB72987}" type="presOf" srcId="{10A6E1BB-7B27-4A90-B5F3-4C21F2BB57DC}" destId="{26F2A8EE-31A3-AE42-9FA6-84A7FDEC53FF}" srcOrd="0" destOrd="0" presId="urn:microsoft.com/office/officeart/2005/8/layout/vList2"/>
    <dgm:cxn modelId="{03AE09F0-4446-463A-AEFE-9B179E7EB4DF}" srcId="{63FBE7F2-AFDA-4D01-BDD5-A1E9141E490E}" destId="{10A6E1BB-7B27-4A90-B5F3-4C21F2BB57DC}" srcOrd="0" destOrd="0" parTransId="{E90A932F-ECC7-434E-AFC9-4AAC396693D1}" sibTransId="{939D9D60-1301-48B3-A6D9-AAAAEA9269BA}"/>
    <dgm:cxn modelId="{817B1B78-C8D8-7D4F-97B4-9C75C69B1FC3}" type="presParOf" srcId="{3F232E68-B1F0-CE48-A8F8-E7506C36EE9B}" destId="{26F2A8EE-31A3-AE42-9FA6-84A7FDEC53FF}" srcOrd="0" destOrd="0" presId="urn:microsoft.com/office/officeart/2005/8/layout/vList2"/>
    <dgm:cxn modelId="{63EF74BE-2B3D-6D47-88EC-1C434CF8A042}" type="presParOf" srcId="{3F232E68-B1F0-CE48-A8F8-E7506C36EE9B}" destId="{7D9999F1-1E0C-4F42-91E5-9CE2104A53A6}" srcOrd="1" destOrd="0" presId="urn:microsoft.com/office/officeart/2005/8/layout/vList2"/>
    <dgm:cxn modelId="{F50ED7A0-95DC-A04B-B925-B5C3646D2E58}" type="presParOf" srcId="{3F232E68-B1F0-CE48-A8F8-E7506C36EE9B}" destId="{82B953A7-FC52-814E-9FB1-5CE37C112E9E}" srcOrd="2" destOrd="0" presId="urn:microsoft.com/office/officeart/2005/8/layout/vList2"/>
    <dgm:cxn modelId="{2283AB35-8C6F-0741-B525-A4B74ADB90E0}" type="presParOf" srcId="{3F232E68-B1F0-CE48-A8F8-E7506C36EE9B}" destId="{00FA343B-B159-1440-AE83-174163299704}" srcOrd="3" destOrd="0" presId="urn:microsoft.com/office/officeart/2005/8/layout/vList2"/>
    <dgm:cxn modelId="{5E0DFD30-BB78-7A43-9A0A-B4091E9A19F8}" type="presParOf" srcId="{3F232E68-B1F0-CE48-A8F8-E7506C36EE9B}" destId="{FC2D069F-97D8-EB4A-ACF6-3530A3AFA4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BE7F2-AFDA-4D01-BDD5-A1E9141E490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0A6E1BB-7B27-4A90-B5F3-4C21F2BB57DC}">
      <dgm:prSet/>
      <dgm:spPr/>
      <dgm:t>
        <a:bodyPr/>
        <a:lstStyle/>
        <a:p>
          <a:r>
            <a:rPr lang="en-CA" dirty="0"/>
            <a:t>NDAs protect victims after a traumatizing event – </a:t>
          </a:r>
          <a:r>
            <a:rPr lang="en-CA" b="1" u="sng" dirty="0"/>
            <a:t>FALSE. </a:t>
          </a:r>
          <a:r>
            <a:rPr lang="en-CA" dirty="0"/>
            <a:t>A one sided confidentiality is what protects victims – NDAs retraumatize them over time because they cannot speak about what happened</a:t>
          </a:r>
          <a:endParaRPr lang="en-US" dirty="0"/>
        </a:p>
      </dgm:t>
    </dgm:pt>
    <dgm:pt modelId="{E90A932F-ECC7-434E-AFC9-4AAC396693D1}" type="parTrans" cxnId="{03AE09F0-4446-463A-AEFE-9B179E7EB4DF}">
      <dgm:prSet/>
      <dgm:spPr/>
      <dgm:t>
        <a:bodyPr/>
        <a:lstStyle/>
        <a:p>
          <a:endParaRPr lang="en-US"/>
        </a:p>
      </dgm:t>
    </dgm:pt>
    <dgm:pt modelId="{939D9D60-1301-48B3-A6D9-AAAAEA9269BA}" type="sibTrans" cxnId="{03AE09F0-4446-463A-AEFE-9B179E7EB4DF}">
      <dgm:prSet/>
      <dgm:spPr/>
      <dgm:t>
        <a:bodyPr/>
        <a:lstStyle/>
        <a:p>
          <a:endParaRPr lang="en-US"/>
        </a:p>
      </dgm:t>
    </dgm:pt>
    <dgm:pt modelId="{D8F5C1B6-3423-42B5-979F-AA2CFF9E97A5}">
      <dgm:prSet/>
      <dgm:spPr/>
      <dgm:t>
        <a:bodyPr/>
        <a:lstStyle/>
        <a:p>
          <a:r>
            <a:rPr lang="en-CA" dirty="0"/>
            <a:t>You can only get confidentiality for yourself if you agree to give it to the other side/ the perpetrator</a:t>
          </a:r>
          <a:r>
            <a:rPr lang="en-CA" u="sng" dirty="0"/>
            <a:t> </a:t>
          </a:r>
        </a:p>
        <a:p>
          <a:r>
            <a:rPr lang="en-CA" b="1" u="sng" dirty="0"/>
            <a:t>FALSE</a:t>
          </a:r>
          <a:r>
            <a:rPr lang="en-CA" b="1" dirty="0"/>
            <a:t>.</a:t>
          </a:r>
          <a:r>
            <a:rPr lang="en-CA" dirty="0"/>
            <a:t> There is no reason for this to be mutual and an “exchange” of confidentiality. Settlement agreements contain many one-sided rights and obligations (see above).</a:t>
          </a:r>
          <a:endParaRPr lang="en-US" dirty="0"/>
        </a:p>
      </dgm:t>
    </dgm:pt>
    <dgm:pt modelId="{99ECCB9C-AB02-4109-AC4F-7C6124C5A578}" type="parTrans" cxnId="{EEDFD880-CC49-421B-84D8-80EC119D5A52}">
      <dgm:prSet/>
      <dgm:spPr/>
      <dgm:t>
        <a:bodyPr/>
        <a:lstStyle/>
        <a:p>
          <a:endParaRPr lang="en-US"/>
        </a:p>
      </dgm:t>
    </dgm:pt>
    <dgm:pt modelId="{0A96A524-7440-4918-8576-D928532078ED}" type="sibTrans" cxnId="{EEDFD880-CC49-421B-84D8-80EC119D5A52}">
      <dgm:prSet/>
      <dgm:spPr/>
      <dgm:t>
        <a:bodyPr/>
        <a:lstStyle/>
        <a:p>
          <a:endParaRPr lang="en-US"/>
        </a:p>
      </dgm:t>
    </dgm:pt>
    <dgm:pt modelId="{CB184606-DA0F-42D7-ABC2-EBDFA9485A95}">
      <dgm:prSet/>
      <dgm:spPr/>
      <dgm:t>
        <a:bodyPr/>
        <a:lstStyle/>
        <a:p>
          <a:r>
            <a:rPr lang="en-CA" dirty="0"/>
            <a:t>NDAs are essential because of data protection laws</a:t>
          </a:r>
        </a:p>
        <a:p>
          <a:r>
            <a:rPr lang="en-CA" u="sng" dirty="0"/>
            <a:t>FALSE </a:t>
          </a:r>
          <a:r>
            <a:rPr lang="en-CA" u="none" dirty="0"/>
            <a:t>Data protection ensures that personal employment information is not shared with others. This has nothing to do with agreeing not to continue a lawsuit or a complaint. There are also many exceptions (</a:t>
          </a:r>
          <a:r>
            <a:rPr lang="en-CA" u="none" dirty="0" err="1"/>
            <a:t>eg</a:t>
          </a:r>
          <a:r>
            <a:rPr lang="en-CA" u="none" dirty="0"/>
            <a:t> for public health and safety) which could apply to protecting an abuser</a:t>
          </a:r>
          <a:endParaRPr lang="en-US" u="none" dirty="0"/>
        </a:p>
      </dgm:t>
    </dgm:pt>
    <dgm:pt modelId="{7593E134-F9AE-4D4A-887D-0EC201B15603}" type="parTrans" cxnId="{8922318C-6D40-4CEC-80CD-B6D4B994C0AD}">
      <dgm:prSet/>
      <dgm:spPr/>
      <dgm:t>
        <a:bodyPr/>
        <a:lstStyle/>
        <a:p>
          <a:endParaRPr lang="en-US"/>
        </a:p>
      </dgm:t>
    </dgm:pt>
    <dgm:pt modelId="{B43A96F3-FFD0-4742-9086-1B69C0E969B7}" type="sibTrans" cxnId="{8922318C-6D40-4CEC-80CD-B6D4B994C0AD}">
      <dgm:prSet/>
      <dgm:spPr/>
      <dgm:t>
        <a:bodyPr/>
        <a:lstStyle/>
        <a:p>
          <a:endParaRPr lang="en-US"/>
        </a:p>
      </dgm:t>
    </dgm:pt>
    <dgm:pt modelId="{3F232E68-B1F0-CE48-A8F8-E7506C36EE9B}" type="pres">
      <dgm:prSet presAssocID="{63FBE7F2-AFDA-4D01-BDD5-A1E9141E490E}" presName="linear" presStyleCnt="0">
        <dgm:presLayoutVars>
          <dgm:animLvl val="lvl"/>
          <dgm:resizeHandles val="exact"/>
        </dgm:presLayoutVars>
      </dgm:prSet>
      <dgm:spPr/>
    </dgm:pt>
    <dgm:pt modelId="{26F2A8EE-31A3-AE42-9FA6-84A7FDEC53FF}" type="pres">
      <dgm:prSet presAssocID="{10A6E1BB-7B27-4A90-B5F3-4C21F2BB57DC}" presName="parentText" presStyleLbl="node1" presStyleIdx="0" presStyleCnt="3">
        <dgm:presLayoutVars>
          <dgm:chMax val="0"/>
          <dgm:bulletEnabled val="1"/>
        </dgm:presLayoutVars>
      </dgm:prSet>
      <dgm:spPr/>
    </dgm:pt>
    <dgm:pt modelId="{7D9999F1-1E0C-4F42-91E5-9CE2104A53A6}" type="pres">
      <dgm:prSet presAssocID="{939D9D60-1301-48B3-A6D9-AAAAEA9269BA}" presName="spacer" presStyleCnt="0"/>
      <dgm:spPr/>
    </dgm:pt>
    <dgm:pt modelId="{82B953A7-FC52-814E-9FB1-5CE37C112E9E}" type="pres">
      <dgm:prSet presAssocID="{D8F5C1B6-3423-42B5-979F-AA2CFF9E97A5}" presName="parentText" presStyleLbl="node1" presStyleIdx="1" presStyleCnt="3">
        <dgm:presLayoutVars>
          <dgm:chMax val="0"/>
          <dgm:bulletEnabled val="1"/>
        </dgm:presLayoutVars>
      </dgm:prSet>
      <dgm:spPr/>
    </dgm:pt>
    <dgm:pt modelId="{00FA343B-B159-1440-AE83-174163299704}" type="pres">
      <dgm:prSet presAssocID="{0A96A524-7440-4918-8576-D928532078ED}" presName="spacer" presStyleCnt="0"/>
      <dgm:spPr/>
    </dgm:pt>
    <dgm:pt modelId="{FC2D069F-97D8-EB4A-ACF6-3530A3AFA41B}" type="pres">
      <dgm:prSet presAssocID="{CB184606-DA0F-42D7-ABC2-EBDFA9485A95}" presName="parentText" presStyleLbl="node1" presStyleIdx="2" presStyleCnt="3">
        <dgm:presLayoutVars>
          <dgm:chMax val="0"/>
          <dgm:bulletEnabled val="1"/>
        </dgm:presLayoutVars>
      </dgm:prSet>
      <dgm:spPr/>
    </dgm:pt>
  </dgm:ptLst>
  <dgm:cxnLst>
    <dgm:cxn modelId="{618AF975-7844-8B44-A747-5043F2ACC063}" type="presOf" srcId="{63FBE7F2-AFDA-4D01-BDD5-A1E9141E490E}" destId="{3F232E68-B1F0-CE48-A8F8-E7506C36EE9B}" srcOrd="0" destOrd="0" presId="urn:microsoft.com/office/officeart/2005/8/layout/vList2"/>
    <dgm:cxn modelId="{EEDFD880-CC49-421B-84D8-80EC119D5A52}" srcId="{63FBE7F2-AFDA-4D01-BDD5-A1E9141E490E}" destId="{D8F5C1B6-3423-42B5-979F-AA2CFF9E97A5}" srcOrd="1" destOrd="0" parTransId="{99ECCB9C-AB02-4109-AC4F-7C6124C5A578}" sibTransId="{0A96A524-7440-4918-8576-D928532078ED}"/>
    <dgm:cxn modelId="{00B8D185-A1EC-6844-917F-CF8ED67797AE}" type="presOf" srcId="{CB184606-DA0F-42D7-ABC2-EBDFA9485A95}" destId="{FC2D069F-97D8-EB4A-ACF6-3530A3AFA41B}" srcOrd="0" destOrd="0" presId="urn:microsoft.com/office/officeart/2005/8/layout/vList2"/>
    <dgm:cxn modelId="{8922318C-6D40-4CEC-80CD-B6D4B994C0AD}" srcId="{63FBE7F2-AFDA-4D01-BDD5-A1E9141E490E}" destId="{CB184606-DA0F-42D7-ABC2-EBDFA9485A95}" srcOrd="2" destOrd="0" parTransId="{7593E134-F9AE-4D4A-887D-0EC201B15603}" sibTransId="{B43A96F3-FFD0-4742-9086-1B69C0E969B7}"/>
    <dgm:cxn modelId="{6C70A9E1-18DA-594F-A334-208CB742E445}" type="presOf" srcId="{D8F5C1B6-3423-42B5-979F-AA2CFF9E97A5}" destId="{82B953A7-FC52-814E-9FB1-5CE37C112E9E}" srcOrd="0" destOrd="0" presId="urn:microsoft.com/office/officeart/2005/8/layout/vList2"/>
    <dgm:cxn modelId="{336E23E4-08EE-1E44-A91C-AE162EB72987}" type="presOf" srcId="{10A6E1BB-7B27-4A90-B5F3-4C21F2BB57DC}" destId="{26F2A8EE-31A3-AE42-9FA6-84A7FDEC53FF}" srcOrd="0" destOrd="0" presId="urn:microsoft.com/office/officeart/2005/8/layout/vList2"/>
    <dgm:cxn modelId="{03AE09F0-4446-463A-AEFE-9B179E7EB4DF}" srcId="{63FBE7F2-AFDA-4D01-BDD5-A1E9141E490E}" destId="{10A6E1BB-7B27-4A90-B5F3-4C21F2BB57DC}" srcOrd="0" destOrd="0" parTransId="{E90A932F-ECC7-434E-AFC9-4AAC396693D1}" sibTransId="{939D9D60-1301-48B3-A6D9-AAAAEA9269BA}"/>
    <dgm:cxn modelId="{817B1B78-C8D8-7D4F-97B4-9C75C69B1FC3}" type="presParOf" srcId="{3F232E68-B1F0-CE48-A8F8-E7506C36EE9B}" destId="{26F2A8EE-31A3-AE42-9FA6-84A7FDEC53FF}" srcOrd="0" destOrd="0" presId="urn:microsoft.com/office/officeart/2005/8/layout/vList2"/>
    <dgm:cxn modelId="{63EF74BE-2B3D-6D47-88EC-1C434CF8A042}" type="presParOf" srcId="{3F232E68-B1F0-CE48-A8F8-E7506C36EE9B}" destId="{7D9999F1-1E0C-4F42-91E5-9CE2104A53A6}" srcOrd="1" destOrd="0" presId="urn:microsoft.com/office/officeart/2005/8/layout/vList2"/>
    <dgm:cxn modelId="{F50ED7A0-95DC-A04B-B925-B5C3646D2E58}" type="presParOf" srcId="{3F232E68-B1F0-CE48-A8F8-E7506C36EE9B}" destId="{82B953A7-FC52-814E-9FB1-5CE37C112E9E}" srcOrd="2" destOrd="0" presId="urn:microsoft.com/office/officeart/2005/8/layout/vList2"/>
    <dgm:cxn modelId="{2283AB35-8C6F-0741-B525-A4B74ADB90E0}" type="presParOf" srcId="{3F232E68-B1F0-CE48-A8F8-E7506C36EE9B}" destId="{00FA343B-B159-1440-AE83-174163299704}" srcOrd="3" destOrd="0" presId="urn:microsoft.com/office/officeart/2005/8/layout/vList2"/>
    <dgm:cxn modelId="{5E0DFD30-BB78-7A43-9A0A-B4091E9A19F8}" type="presParOf" srcId="{3F232E68-B1F0-CE48-A8F8-E7506C36EE9B}" destId="{FC2D069F-97D8-EB4A-ACF6-3530A3AFA4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2C1B0B-5DEC-495B-9D68-631265E078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B760C10-9D61-46C7-AAE2-3D3958837DC9}">
      <dgm:prSet/>
      <dgm:spPr/>
      <dgm:t>
        <a:bodyPr/>
        <a:lstStyle/>
        <a:p>
          <a:r>
            <a:rPr lang="en-US" dirty="0"/>
            <a:t>Victims are always at the table when an NDA is agreed</a:t>
          </a:r>
        </a:p>
      </dgm:t>
    </dgm:pt>
    <dgm:pt modelId="{44BE6CDC-3929-47AC-B623-6A6CB5D4CF9B}" type="parTrans" cxnId="{C1DE8DB9-E816-4A0F-8704-9FC5F0F809D4}">
      <dgm:prSet/>
      <dgm:spPr/>
      <dgm:t>
        <a:bodyPr/>
        <a:lstStyle/>
        <a:p>
          <a:endParaRPr lang="en-US"/>
        </a:p>
      </dgm:t>
    </dgm:pt>
    <dgm:pt modelId="{FE97CF39-3898-4921-8105-264AAFA58C7A}" type="sibTrans" cxnId="{C1DE8DB9-E816-4A0F-8704-9FC5F0F809D4}">
      <dgm:prSet/>
      <dgm:spPr/>
      <dgm:t>
        <a:bodyPr/>
        <a:lstStyle/>
        <a:p>
          <a:endParaRPr lang="en-US"/>
        </a:p>
      </dgm:t>
    </dgm:pt>
    <dgm:pt modelId="{3CFE624A-C74D-48A7-AD4F-DBFF0DA258A8}">
      <dgm:prSet/>
      <dgm:spPr/>
      <dgm:t>
        <a:bodyPr/>
        <a:lstStyle/>
        <a:p>
          <a:r>
            <a:rPr lang="en-CA" dirty="0"/>
            <a:t>NDAs are reasonable and not overly restrictive</a:t>
          </a:r>
          <a:endParaRPr lang="en-US" dirty="0"/>
        </a:p>
      </dgm:t>
    </dgm:pt>
    <dgm:pt modelId="{CBF96FF4-F61F-4D65-8A71-80DDFD57D39B}" type="parTrans" cxnId="{C94F7405-2797-4FEB-9BA3-7B42DDE7F8F5}">
      <dgm:prSet/>
      <dgm:spPr/>
      <dgm:t>
        <a:bodyPr/>
        <a:lstStyle/>
        <a:p>
          <a:endParaRPr lang="en-US"/>
        </a:p>
      </dgm:t>
    </dgm:pt>
    <dgm:pt modelId="{4600CA48-EC9C-4F57-99A8-B0E08C63A85D}" type="sibTrans" cxnId="{C94F7405-2797-4FEB-9BA3-7B42DDE7F8F5}">
      <dgm:prSet/>
      <dgm:spPr/>
      <dgm:t>
        <a:bodyPr/>
        <a:lstStyle/>
        <a:p>
          <a:endParaRPr lang="en-US"/>
        </a:p>
      </dgm:t>
    </dgm:pt>
    <dgm:pt modelId="{FD1BFFB2-9C8D-412A-862A-72EEA9B6BB94}">
      <dgm:prSet/>
      <dgm:spPr/>
      <dgm:t>
        <a:bodyPr/>
        <a:lstStyle/>
        <a:p>
          <a:r>
            <a:rPr lang="en-CA" dirty="0"/>
            <a:t>NDAs are only used in final settlement/ resolution agreements</a:t>
          </a:r>
          <a:endParaRPr lang="en-US" dirty="0"/>
        </a:p>
      </dgm:t>
    </dgm:pt>
    <dgm:pt modelId="{3F771946-0544-4A9E-B341-3D4BB018B8EF}" type="parTrans" cxnId="{F6905114-4B41-4EFA-B003-5C881C780631}">
      <dgm:prSet/>
      <dgm:spPr/>
      <dgm:t>
        <a:bodyPr/>
        <a:lstStyle/>
        <a:p>
          <a:endParaRPr lang="en-US"/>
        </a:p>
      </dgm:t>
    </dgm:pt>
    <dgm:pt modelId="{689DF3F9-4A11-435E-B189-BDEE55CE9C32}" type="sibTrans" cxnId="{F6905114-4B41-4EFA-B003-5C881C780631}">
      <dgm:prSet/>
      <dgm:spPr/>
      <dgm:t>
        <a:bodyPr/>
        <a:lstStyle/>
        <a:p>
          <a:endParaRPr lang="en-US"/>
        </a:p>
      </dgm:t>
    </dgm:pt>
    <dgm:pt modelId="{87D4CA83-7969-874B-9120-304D7472B20F}" type="pres">
      <dgm:prSet presAssocID="{2B2C1B0B-5DEC-495B-9D68-631265E07809}" presName="linear" presStyleCnt="0">
        <dgm:presLayoutVars>
          <dgm:animLvl val="lvl"/>
          <dgm:resizeHandles val="exact"/>
        </dgm:presLayoutVars>
      </dgm:prSet>
      <dgm:spPr/>
    </dgm:pt>
    <dgm:pt modelId="{D04AC6BC-1E05-E648-8694-0916064310AF}" type="pres">
      <dgm:prSet presAssocID="{9B760C10-9D61-46C7-AAE2-3D3958837DC9}" presName="parentText" presStyleLbl="node1" presStyleIdx="0" presStyleCnt="3">
        <dgm:presLayoutVars>
          <dgm:chMax val="0"/>
          <dgm:bulletEnabled val="1"/>
        </dgm:presLayoutVars>
      </dgm:prSet>
      <dgm:spPr/>
    </dgm:pt>
    <dgm:pt modelId="{05A21E6B-A843-5F43-A73E-A054A3110DB1}" type="pres">
      <dgm:prSet presAssocID="{FE97CF39-3898-4921-8105-264AAFA58C7A}" presName="spacer" presStyleCnt="0"/>
      <dgm:spPr/>
    </dgm:pt>
    <dgm:pt modelId="{31319615-5DD6-A042-B231-0C9F57927F47}" type="pres">
      <dgm:prSet presAssocID="{3CFE624A-C74D-48A7-AD4F-DBFF0DA258A8}" presName="parentText" presStyleLbl="node1" presStyleIdx="1" presStyleCnt="3">
        <dgm:presLayoutVars>
          <dgm:chMax val="0"/>
          <dgm:bulletEnabled val="1"/>
        </dgm:presLayoutVars>
      </dgm:prSet>
      <dgm:spPr/>
    </dgm:pt>
    <dgm:pt modelId="{9C9FAA0A-D82A-004A-9F6F-C1A03590366E}" type="pres">
      <dgm:prSet presAssocID="{4600CA48-EC9C-4F57-99A8-B0E08C63A85D}" presName="spacer" presStyleCnt="0"/>
      <dgm:spPr/>
    </dgm:pt>
    <dgm:pt modelId="{B90EDF26-AAD2-844B-9B07-3ED52934F108}" type="pres">
      <dgm:prSet presAssocID="{FD1BFFB2-9C8D-412A-862A-72EEA9B6BB94}" presName="parentText" presStyleLbl="node1" presStyleIdx="2" presStyleCnt="3">
        <dgm:presLayoutVars>
          <dgm:chMax val="0"/>
          <dgm:bulletEnabled val="1"/>
        </dgm:presLayoutVars>
      </dgm:prSet>
      <dgm:spPr/>
    </dgm:pt>
  </dgm:ptLst>
  <dgm:cxnLst>
    <dgm:cxn modelId="{C94F7405-2797-4FEB-9BA3-7B42DDE7F8F5}" srcId="{2B2C1B0B-5DEC-495B-9D68-631265E07809}" destId="{3CFE624A-C74D-48A7-AD4F-DBFF0DA258A8}" srcOrd="1" destOrd="0" parTransId="{CBF96FF4-F61F-4D65-8A71-80DDFD57D39B}" sibTransId="{4600CA48-EC9C-4F57-99A8-B0E08C63A85D}"/>
    <dgm:cxn modelId="{F6905114-4B41-4EFA-B003-5C881C780631}" srcId="{2B2C1B0B-5DEC-495B-9D68-631265E07809}" destId="{FD1BFFB2-9C8D-412A-862A-72EEA9B6BB94}" srcOrd="2" destOrd="0" parTransId="{3F771946-0544-4A9E-B341-3D4BB018B8EF}" sibTransId="{689DF3F9-4A11-435E-B189-BDEE55CE9C32}"/>
    <dgm:cxn modelId="{F339EE23-EC5A-884F-8EE3-1238CBD44F06}" type="presOf" srcId="{FD1BFFB2-9C8D-412A-862A-72EEA9B6BB94}" destId="{B90EDF26-AAD2-844B-9B07-3ED52934F108}" srcOrd="0" destOrd="0" presId="urn:microsoft.com/office/officeart/2005/8/layout/vList2"/>
    <dgm:cxn modelId="{BF7D992E-E3A2-DE43-8C91-A03786226F5D}" type="presOf" srcId="{9B760C10-9D61-46C7-AAE2-3D3958837DC9}" destId="{D04AC6BC-1E05-E648-8694-0916064310AF}" srcOrd="0" destOrd="0" presId="urn:microsoft.com/office/officeart/2005/8/layout/vList2"/>
    <dgm:cxn modelId="{4674C9A0-F032-7346-9C81-93AD162F21B7}" type="presOf" srcId="{3CFE624A-C74D-48A7-AD4F-DBFF0DA258A8}" destId="{31319615-5DD6-A042-B231-0C9F57927F47}" srcOrd="0" destOrd="0" presId="urn:microsoft.com/office/officeart/2005/8/layout/vList2"/>
    <dgm:cxn modelId="{C1DE8DB9-E816-4A0F-8704-9FC5F0F809D4}" srcId="{2B2C1B0B-5DEC-495B-9D68-631265E07809}" destId="{9B760C10-9D61-46C7-AAE2-3D3958837DC9}" srcOrd="0" destOrd="0" parTransId="{44BE6CDC-3929-47AC-B623-6A6CB5D4CF9B}" sibTransId="{FE97CF39-3898-4921-8105-264AAFA58C7A}"/>
    <dgm:cxn modelId="{7969B9E0-DA15-0341-A38C-954DFD2DA9AD}" type="presOf" srcId="{2B2C1B0B-5DEC-495B-9D68-631265E07809}" destId="{87D4CA83-7969-874B-9120-304D7472B20F}" srcOrd="0" destOrd="0" presId="urn:microsoft.com/office/officeart/2005/8/layout/vList2"/>
    <dgm:cxn modelId="{57AC688F-518D-CA47-ABC2-0E1DE4E8F4B8}" type="presParOf" srcId="{87D4CA83-7969-874B-9120-304D7472B20F}" destId="{D04AC6BC-1E05-E648-8694-0916064310AF}" srcOrd="0" destOrd="0" presId="urn:microsoft.com/office/officeart/2005/8/layout/vList2"/>
    <dgm:cxn modelId="{101A216E-CAA3-7848-8238-B8F686B044EE}" type="presParOf" srcId="{87D4CA83-7969-874B-9120-304D7472B20F}" destId="{05A21E6B-A843-5F43-A73E-A054A3110DB1}" srcOrd="1" destOrd="0" presId="urn:microsoft.com/office/officeart/2005/8/layout/vList2"/>
    <dgm:cxn modelId="{829E78FA-2AAA-9E45-BE2B-3DBA4369C946}" type="presParOf" srcId="{87D4CA83-7969-874B-9120-304D7472B20F}" destId="{31319615-5DD6-A042-B231-0C9F57927F47}" srcOrd="2" destOrd="0" presId="urn:microsoft.com/office/officeart/2005/8/layout/vList2"/>
    <dgm:cxn modelId="{196DB20B-67C2-0B49-9ECB-D2E38A8B68F7}" type="presParOf" srcId="{87D4CA83-7969-874B-9120-304D7472B20F}" destId="{9C9FAA0A-D82A-004A-9F6F-C1A03590366E}" srcOrd="3" destOrd="0" presId="urn:microsoft.com/office/officeart/2005/8/layout/vList2"/>
    <dgm:cxn modelId="{DEA8E18B-50D8-594E-8912-2BDFEB1058D3}" type="presParOf" srcId="{87D4CA83-7969-874B-9120-304D7472B20F}" destId="{B90EDF26-AAD2-844B-9B07-3ED52934F10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2C1B0B-5DEC-495B-9D68-631265E078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B760C10-9D61-46C7-AAE2-3D3958837DC9}">
      <dgm:prSet/>
      <dgm:spPr/>
      <dgm:t>
        <a:bodyPr/>
        <a:lstStyle/>
        <a:p>
          <a:r>
            <a:rPr lang="en-US" dirty="0"/>
            <a:t>Victims are always at the table when an NDA is agreed</a:t>
          </a:r>
        </a:p>
        <a:p>
          <a:r>
            <a:rPr lang="en-US" u="sng" dirty="0"/>
            <a:t>FALSE</a:t>
          </a:r>
          <a:r>
            <a:rPr lang="en-US" dirty="0"/>
            <a:t> Many agreements are made between universities and staff to protect themselves and the  victims are not at the table</a:t>
          </a:r>
        </a:p>
      </dgm:t>
    </dgm:pt>
    <dgm:pt modelId="{44BE6CDC-3929-47AC-B623-6A6CB5D4CF9B}" type="parTrans" cxnId="{C1DE8DB9-E816-4A0F-8704-9FC5F0F809D4}">
      <dgm:prSet/>
      <dgm:spPr/>
      <dgm:t>
        <a:bodyPr/>
        <a:lstStyle/>
        <a:p>
          <a:endParaRPr lang="en-US"/>
        </a:p>
      </dgm:t>
    </dgm:pt>
    <dgm:pt modelId="{FE97CF39-3898-4921-8105-264AAFA58C7A}" type="sibTrans" cxnId="{C1DE8DB9-E816-4A0F-8704-9FC5F0F809D4}">
      <dgm:prSet/>
      <dgm:spPr/>
      <dgm:t>
        <a:bodyPr/>
        <a:lstStyle/>
        <a:p>
          <a:endParaRPr lang="en-US"/>
        </a:p>
      </dgm:t>
    </dgm:pt>
    <dgm:pt modelId="{3CFE624A-C74D-48A7-AD4F-DBFF0DA258A8}">
      <dgm:prSet/>
      <dgm:spPr/>
      <dgm:t>
        <a:bodyPr/>
        <a:lstStyle/>
        <a:p>
          <a:r>
            <a:rPr lang="en-CA" dirty="0"/>
            <a:t>NDAs are reasonable and not overly restrictive</a:t>
          </a:r>
        </a:p>
        <a:p>
          <a:r>
            <a:rPr lang="en-CA" u="sng" dirty="0"/>
            <a:t>FALSE </a:t>
          </a:r>
          <a:r>
            <a:rPr lang="en-CA" dirty="0"/>
            <a:t>NDAs frequently include clauses preventing speaking with family, friends, colleagues and even a therapist. They are almost always excessively broad.</a:t>
          </a:r>
          <a:endParaRPr lang="en-US" dirty="0"/>
        </a:p>
      </dgm:t>
    </dgm:pt>
    <dgm:pt modelId="{CBF96FF4-F61F-4D65-8A71-80DDFD57D39B}" type="parTrans" cxnId="{C94F7405-2797-4FEB-9BA3-7B42DDE7F8F5}">
      <dgm:prSet/>
      <dgm:spPr/>
      <dgm:t>
        <a:bodyPr/>
        <a:lstStyle/>
        <a:p>
          <a:endParaRPr lang="en-US"/>
        </a:p>
      </dgm:t>
    </dgm:pt>
    <dgm:pt modelId="{4600CA48-EC9C-4F57-99A8-B0E08C63A85D}" type="sibTrans" cxnId="{C94F7405-2797-4FEB-9BA3-7B42DDE7F8F5}">
      <dgm:prSet/>
      <dgm:spPr/>
      <dgm:t>
        <a:bodyPr/>
        <a:lstStyle/>
        <a:p>
          <a:endParaRPr lang="en-US"/>
        </a:p>
      </dgm:t>
    </dgm:pt>
    <dgm:pt modelId="{FD1BFFB2-9C8D-412A-862A-72EEA9B6BB94}">
      <dgm:prSet/>
      <dgm:spPr/>
      <dgm:t>
        <a:bodyPr/>
        <a:lstStyle/>
        <a:p>
          <a:r>
            <a:rPr lang="en-CA" dirty="0"/>
            <a:t>NDAs are only used in final settlement/ resolution agreements</a:t>
          </a:r>
        </a:p>
        <a:p>
          <a:r>
            <a:rPr lang="en-CA" u="sng" dirty="0"/>
            <a:t>FALSE</a:t>
          </a:r>
          <a:r>
            <a:rPr lang="en-CA" dirty="0"/>
            <a:t> NDAs are often used at the beginning of a complaint investigation / mediation and are “for ever” - whereas confidentiality has in the past been only for the </a:t>
          </a:r>
          <a:r>
            <a:rPr lang="en-CA" i="1" dirty="0"/>
            <a:t>duration</a:t>
          </a:r>
          <a:r>
            <a:rPr lang="en-CA" dirty="0"/>
            <a:t> of the investigation. NDAs are also sometimes used to permit access to the full decision outcome for complainants, which should be a right.</a:t>
          </a:r>
          <a:endParaRPr lang="en-US" dirty="0"/>
        </a:p>
      </dgm:t>
    </dgm:pt>
    <dgm:pt modelId="{3F771946-0544-4A9E-B341-3D4BB018B8EF}" type="parTrans" cxnId="{F6905114-4B41-4EFA-B003-5C881C780631}">
      <dgm:prSet/>
      <dgm:spPr/>
      <dgm:t>
        <a:bodyPr/>
        <a:lstStyle/>
        <a:p>
          <a:endParaRPr lang="en-US"/>
        </a:p>
      </dgm:t>
    </dgm:pt>
    <dgm:pt modelId="{689DF3F9-4A11-435E-B189-BDEE55CE9C32}" type="sibTrans" cxnId="{F6905114-4B41-4EFA-B003-5C881C780631}">
      <dgm:prSet/>
      <dgm:spPr/>
      <dgm:t>
        <a:bodyPr/>
        <a:lstStyle/>
        <a:p>
          <a:endParaRPr lang="en-US"/>
        </a:p>
      </dgm:t>
    </dgm:pt>
    <dgm:pt modelId="{87D4CA83-7969-874B-9120-304D7472B20F}" type="pres">
      <dgm:prSet presAssocID="{2B2C1B0B-5DEC-495B-9D68-631265E07809}" presName="linear" presStyleCnt="0">
        <dgm:presLayoutVars>
          <dgm:animLvl val="lvl"/>
          <dgm:resizeHandles val="exact"/>
        </dgm:presLayoutVars>
      </dgm:prSet>
      <dgm:spPr/>
    </dgm:pt>
    <dgm:pt modelId="{D04AC6BC-1E05-E648-8694-0916064310AF}" type="pres">
      <dgm:prSet presAssocID="{9B760C10-9D61-46C7-AAE2-3D3958837DC9}" presName="parentText" presStyleLbl="node1" presStyleIdx="0" presStyleCnt="3">
        <dgm:presLayoutVars>
          <dgm:chMax val="0"/>
          <dgm:bulletEnabled val="1"/>
        </dgm:presLayoutVars>
      </dgm:prSet>
      <dgm:spPr/>
    </dgm:pt>
    <dgm:pt modelId="{05A21E6B-A843-5F43-A73E-A054A3110DB1}" type="pres">
      <dgm:prSet presAssocID="{FE97CF39-3898-4921-8105-264AAFA58C7A}" presName="spacer" presStyleCnt="0"/>
      <dgm:spPr/>
    </dgm:pt>
    <dgm:pt modelId="{31319615-5DD6-A042-B231-0C9F57927F47}" type="pres">
      <dgm:prSet presAssocID="{3CFE624A-C74D-48A7-AD4F-DBFF0DA258A8}" presName="parentText" presStyleLbl="node1" presStyleIdx="1" presStyleCnt="3">
        <dgm:presLayoutVars>
          <dgm:chMax val="0"/>
          <dgm:bulletEnabled val="1"/>
        </dgm:presLayoutVars>
      </dgm:prSet>
      <dgm:spPr/>
    </dgm:pt>
    <dgm:pt modelId="{9C9FAA0A-D82A-004A-9F6F-C1A03590366E}" type="pres">
      <dgm:prSet presAssocID="{4600CA48-EC9C-4F57-99A8-B0E08C63A85D}" presName="spacer" presStyleCnt="0"/>
      <dgm:spPr/>
    </dgm:pt>
    <dgm:pt modelId="{B90EDF26-AAD2-844B-9B07-3ED52934F108}" type="pres">
      <dgm:prSet presAssocID="{FD1BFFB2-9C8D-412A-862A-72EEA9B6BB94}" presName="parentText" presStyleLbl="node1" presStyleIdx="2" presStyleCnt="3">
        <dgm:presLayoutVars>
          <dgm:chMax val="0"/>
          <dgm:bulletEnabled val="1"/>
        </dgm:presLayoutVars>
      </dgm:prSet>
      <dgm:spPr/>
    </dgm:pt>
  </dgm:ptLst>
  <dgm:cxnLst>
    <dgm:cxn modelId="{C94F7405-2797-4FEB-9BA3-7B42DDE7F8F5}" srcId="{2B2C1B0B-5DEC-495B-9D68-631265E07809}" destId="{3CFE624A-C74D-48A7-AD4F-DBFF0DA258A8}" srcOrd="1" destOrd="0" parTransId="{CBF96FF4-F61F-4D65-8A71-80DDFD57D39B}" sibTransId="{4600CA48-EC9C-4F57-99A8-B0E08C63A85D}"/>
    <dgm:cxn modelId="{F6905114-4B41-4EFA-B003-5C881C780631}" srcId="{2B2C1B0B-5DEC-495B-9D68-631265E07809}" destId="{FD1BFFB2-9C8D-412A-862A-72EEA9B6BB94}" srcOrd="2" destOrd="0" parTransId="{3F771946-0544-4A9E-B341-3D4BB018B8EF}" sibTransId="{689DF3F9-4A11-435E-B189-BDEE55CE9C32}"/>
    <dgm:cxn modelId="{F339EE23-EC5A-884F-8EE3-1238CBD44F06}" type="presOf" srcId="{FD1BFFB2-9C8D-412A-862A-72EEA9B6BB94}" destId="{B90EDF26-AAD2-844B-9B07-3ED52934F108}" srcOrd="0" destOrd="0" presId="urn:microsoft.com/office/officeart/2005/8/layout/vList2"/>
    <dgm:cxn modelId="{BF7D992E-E3A2-DE43-8C91-A03786226F5D}" type="presOf" srcId="{9B760C10-9D61-46C7-AAE2-3D3958837DC9}" destId="{D04AC6BC-1E05-E648-8694-0916064310AF}" srcOrd="0" destOrd="0" presId="urn:microsoft.com/office/officeart/2005/8/layout/vList2"/>
    <dgm:cxn modelId="{4674C9A0-F032-7346-9C81-93AD162F21B7}" type="presOf" srcId="{3CFE624A-C74D-48A7-AD4F-DBFF0DA258A8}" destId="{31319615-5DD6-A042-B231-0C9F57927F47}" srcOrd="0" destOrd="0" presId="urn:microsoft.com/office/officeart/2005/8/layout/vList2"/>
    <dgm:cxn modelId="{C1DE8DB9-E816-4A0F-8704-9FC5F0F809D4}" srcId="{2B2C1B0B-5DEC-495B-9D68-631265E07809}" destId="{9B760C10-9D61-46C7-AAE2-3D3958837DC9}" srcOrd="0" destOrd="0" parTransId="{44BE6CDC-3929-47AC-B623-6A6CB5D4CF9B}" sibTransId="{FE97CF39-3898-4921-8105-264AAFA58C7A}"/>
    <dgm:cxn modelId="{7969B9E0-DA15-0341-A38C-954DFD2DA9AD}" type="presOf" srcId="{2B2C1B0B-5DEC-495B-9D68-631265E07809}" destId="{87D4CA83-7969-874B-9120-304D7472B20F}" srcOrd="0" destOrd="0" presId="urn:microsoft.com/office/officeart/2005/8/layout/vList2"/>
    <dgm:cxn modelId="{57AC688F-518D-CA47-ABC2-0E1DE4E8F4B8}" type="presParOf" srcId="{87D4CA83-7969-874B-9120-304D7472B20F}" destId="{D04AC6BC-1E05-E648-8694-0916064310AF}" srcOrd="0" destOrd="0" presId="urn:microsoft.com/office/officeart/2005/8/layout/vList2"/>
    <dgm:cxn modelId="{101A216E-CAA3-7848-8238-B8F686B044EE}" type="presParOf" srcId="{87D4CA83-7969-874B-9120-304D7472B20F}" destId="{05A21E6B-A843-5F43-A73E-A054A3110DB1}" srcOrd="1" destOrd="0" presId="urn:microsoft.com/office/officeart/2005/8/layout/vList2"/>
    <dgm:cxn modelId="{829E78FA-2AAA-9E45-BE2B-3DBA4369C946}" type="presParOf" srcId="{87D4CA83-7969-874B-9120-304D7472B20F}" destId="{31319615-5DD6-A042-B231-0C9F57927F47}" srcOrd="2" destOrd="0" presId="urn:microsoft.com/office/officeart/2005/8/layout/vList2"/>
    <dgm:cxn modelId="{196DB20B-67C2-0B49-9ECB-D2E38A8B68F7}" type="presParOf" srcId="{87D4CA83-7969-874B-9120-304D7472B20F}" destId="{9C9FAA0A-D82A-004A-9F6F-C1A03590366E}" srcOrd="3" destOrd="0" presId="urn:microsoft.com/office/officeart/2005/8/layout/vList2"/>
    <dgm:cxn modelId="{DEA8E18B-50D8-594E-8912-2BDFEB1058D3}" type="presParOf" srcId="{87D4CA83-7969-874B-9120-304D7472B20F}" destId="{B90EDF26-AAD2-844B-9B07-3ED52934F10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60A6AD-B847-4953-A6B9-9421F499B2D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8CF64FB1-A24A-44EF-A06A-2DADD6C3EB55}">
      <dgm:prSet/>
      <dgm:spPr/>
      <dgm:t>
        <a:bodyPr/>
        <a:lstStyle/>
        <a:p>
          <a:r>
            <a:rPr lang="en-US" dirty="0"/>
            <a:t>A non-disclosure agreement and a non-disclosure clause</a:t>
          </a:r>
        </a:p>
      </dgm:t>
    </dgm:pt>
    <dgm:pt modelId="{DF24EF13-A418-44EF-8B2B-DFD9C776058A}" type="parTrans" cxnId="{3AA3C01C-8FDA-42FB-A68E-AC5F68E7D209}">
      <dgm:prSet/>
      <dgm:spPr/>
      <dgm:t>
        <a:bodyPr/>
        <a:lstStyle/>
        <a:p>
          <a:endParaRPr lang="en-US"/>
        </a:p>
      </dgm:t>
    </dgm:pt>
    <dgm:pt modelId="{35D37895-3A30-4705-9BED-93238F646932}" type="sibTrans" cxnId="{3AA3C01C-8FDA-42FB-A68E-AC5F68E7D209}">
      <dgm:prSet/>
      <dgm:spPr/>
      <dgm:t>
        <a:bodyPr/>
        <a:lstStyle/>
        <a:p>
          <a:endParaRPr lang="en-US"/>
        </a:p>
      </dgm:t>
    </dgm:pt>
    <dgm:pt modelId="{C3B165DA-63B9-4639-92DF-034F59569AC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 non-disclosure agreement, a compromise agreement, a confidentiality agreement</a:t>
          </a:r>
        </a:p>
      </dgm:t>
    </dgm:pt>
    <dgm:pt modelId="{984BE262-D08A-47BE-9F9D-23AA6FAAF4A0}" type="parTrans" cxnId="{9B58E313-21CD-4188-AAE6-2AB705E84BB2}">
      <dgm:prSet/>
      <dgm:spPr/>
      <dgm:t>
        <a:bodyPr/>
        <a:lstStyle/>
        <a:p>
          <a:endParaRPr lang="en-US"/>
        </a:p>
      </dgm:t>
    </dgm:pt>
    <dgm:pt modelId="{05F1E96A-32CD-46F2-B439-018E4A842B44}" type="sibTrans" cxnId="{9B58E313-21CD-4188-AAE6-2AB705E84BB2}">
      <dgm:prSet/>
      <dgm:spPr/>
      <dgm:t>
        <a:bodyPr/>
        <a:lstStyle/>
        <a:p>
          <a:endParaRPr lang="en-US"/>
        </a:p>
      </dgm:t>
    </dgm:pt>
    <dgm:pt modelId="{1E30DFE8-6E07-41D9-A238-CF73CD042D34}">
      <dgm:prSet/>
      <dgm:spPr/>
      <dgm:t>
        <a:bodyPr/>
        <a:lstStyle/>
        <a:p>
          <a:r>
            <a:rPr lang="en-US" dirty="0"/>
            <a:t>An NDA and a confidentiality agreement for the duration of a process like mediation or investigation</a:t>
          </a:r>
        </a:p>
      </dgm:t>
    </dgm:pt>
    <dgm:pt modelId="{06E5FF0F-2313-4705-8CF0-2D150AEADF66}" type="parTrans" cxnId="{DEBC946B-0208-40CE-B3DD-9CF500717C41}">
      <dgm:prSet/>
      <dgm:spPr/>
      <dgm:t>
        <a:bodyPr/>
        <a:lstStyle/>
        <a:p>
          <a:endParaRPr lang="en-US"/>
        </a:p>
      </dgm:t>
    </dgm:pt>
    <dgm:pt modelId="{8ADE54A9-FFE9-44B2-B6E0-2DBBDAE65431}" type="sibTrans" cxnId="{DEBC946B-0208-40CE-B3DD-9CF500717C41}">
      <dgm:prSet/>
      <dgm:spPr/>
      <dgm:t>
        <a:bodyPr/>
        <a:lstStyle/>
        <a:p>
          <a:endParaRPr lang="en-US"/>
        </a:p>
      </dgm:t>
    </dgm:pt>
    <dgm:pt modelId="{13803712-A477-4902-A787-635FC725B921}">
      <dgm:prSet/>
      <dgm:spPr/>
      <dgm:t>
        <a:bodyPr/>
        <a:lstStyle/>
        <a:p>
          <a:r>
            <a:rPr lang="en-US" dirty="0"/>
            <a:t>An NDA and a non-disparagement clause</a:t>
          </a:r>
        </a:p>
      </dgm:t>
    </dgm:pt>
    <dgm:pt modelId="{D4E1643B-8287-4BC5-B83D-D92DBC0594C9}" type="parTrans" cxnId="{04894EDE-1C1A-41C5-BB2F-547D68A7B7D0}">
      <dgm:prSet/>
      <dgm:spPr/>
      <dgm:t>
        <a:bodyPr/>
        <a:lstStyle/>
        <a:p>
          <a:endParaRPr lang="en-US"/>
        </a:p>
      </dgm:t>
    </dgm:pt>
    <dgm:pt modelId="{05378199-4CBD-4269-B0EE-223DDCFA00FF}" type="sibTrans" cxnId="{04894EDE-1C1A-41C5-BB2F-547D68A7B7D0}">
      <dgm:prSet/>
      <dgm:spPr/>
      <dgm:t>
        <a:bodyPr/>
        <a:lstStyle/>
        <a:p>
          <a:endParaRPr lang="en-US"/>
        </a:p>
      </dgm:t>
    </dgm:pt>
    <dgm:pt modelId="{732C65BC-2DE0-7741-A95E-ADC013C923F2}" type="pres">
      <dgm:prSet presAssocID="{B860A6AD-B847-4953-A6B9-9421F499B2D8}" presName="outerComposite" presStyleCnt="0">
        <dgm:presLayoutVars>
          <dgm:chMax val="5"/>
          <dgm:dir/>
          <dgm:resizeHandles val="exact"/>
        </dgm:presLayoutVars>
      </dgm:prSet>
      <dgm:spPr/>
    </dgm:pt>
    <dgm:pt modelId="{B15A3BBC-75FB-DE44-B9F1-A627F53B3708}" type="pres">
      <dgm:prSet presAssocID="{B860A6AD-B847-4953-A6B9-9421F499B2D8}" presName="dummyMaxCanvas" presStyleCnt="0">
        <dgm:presLayoutVars/>
      </dgm:prSet>
      <dgm:spPr/>
    </dgm:pt>
    <dgm:pt modelId="{E5C333D6-6613-3148-9072-14A5F3CA29F4}" type="pres">
      <dgm:prSet presAssocID="{B860A6AD-B847-4953-A6B9-9421F499B2D8}" presName="FourNodes_1" presStyleLbl="node1" presStyleIdx="0" presStyleCnt="4" custLinFactNeighborX="-2195" custLinFactNeighborY="6119">
        <dgm:presLayoutVars>
          <dgm:bulletEnabled val="1"/>
        </dgm:presLayoutVars>
      </dgm:prSet>
      <dgm:spPr/>
    </dgm:pt>
    <dgm:pt modelId="{8956D7C8-44E1-9C49-A668-EA30D276A565}" type="pres">
      <dgm:prSet presAssocID="{B860A6AD-B847-4953-A6B9-9421F499B2D8}" presName="FourNodes_2" presStyleLbl="node1" presStyleIdx="1" presStyleCnt="4">
        <dgm:presLayoutVars>
          <dgm:bulletEnabled val="1"/>
        </dgm:presLayoutVars>
      </dgm:prSet>
      <dgm:spPr/>
    </dgm:pt>
    <dgm:pt modelId="{A5489D17-8477-D94E-B805-999FF2DB9D93}" type="pres">
      <dgm:prSet presAssocID="{B860A6AD-B847-4953-A6B9-9421F499B2D8}" presName="FourNodes_3" presStyleLbl="node1" presStyleIdx="2" presStyleCnt="4">
        <dgm:presLayoutVars>
          <dgm:bulletEnabled val="1"/>
        </dgm:presLayoutVars>
      </dgm:prSet>
      <dgm:spPr/>
    </dgm:pt>
    <dgm:pt modelId="{A1DD63B6-9904-744A-B060-97622B7453AA}" type="pres">
      <dgm:prSet presAssocID="{B860A6AD-B847-4953-A6B9-9421F499B2D8}" presName="FourNodes_4" presStyleLbl="node1" presStyleIdx="3" presStyleCnt="4">
        <dgm:presLayoutVars>
          <dgm:bulletEnabled val="1"/>
        </dgm:presLayoutVars>
      </dgm:prSet>
      <dgm:spPr/>
    </dgm:pt>
    <dgm:pt modelId="{092BF703-920E-E549-AC85-BA176417EF8A}" type="pres">
      <dgm:prSet presAssocID="{B860A6AD-B847-4953-A6B9-9421F499B2D8}" presName="FourConn_1-2" presStyleLbl="fgAccFollowNode1" presStyleIdx="0" presStyleCnt="3">
        <dgm:presLayoutVars>
          <dgm:bulletEnabled val="1"/>
        </dgm:presLayoutVars>
      </dgm:prSet>
      <dgm:spPr/>
    </dgm:pt>
    <dgm:pt modelId="{90A14D77-5DD4-C849-B7CE-5BC9376D5772}" type="pres">
      <dgm:prSet presAssocID="{B860A6AD-B847-4953-A6B9-9421F499B2D8}" presName="FourConn_2-3" presStyleLbl="fgAccFollowNode1" presStyleIdx="1" presStyleCnt="3">
        <dgm:presLayoutVars>
          <dgm:bulletEnabled val="1"/>
        </dgm:presLayoutVars>
      </dgm:prSet>
      <dgm:spPr/>
    </dgm:pt>
    <dgm:pt modelId="{5274EE68-84C9-CF4F-86A9-43586E1A7414}" type="pres">
      <dgm:prSet presAssocID="{B860A6AD-B847-4953-A6B9-9421F499B2D8}" presName="FourConn_3-4" presStyleLbl="fgAccFollowNode1" presStyleIdx="2" presStyleCnt="3">
        <dgm:presLayoutVars>
          <dgm:bulletEnabled val="1"/>
        </dgm:presLayoutVars>
      </dgm:prSet>
      <dgm:spPr/>
    </dgm:pt>
    <dgm:pt modelId="{6D3649A2-BA47-AE47-87BF-44B6D76AEE85}" type="pres">
      <dgm:prSet presAssocID="{B860A6AD-B847-4953-A6B9-9421F499B2D8}" presName="FourNodes_1_text" presStyleLbl="node1" presStyleIdx="3" presStyleCnt="4">
        <dgm:presLayoutVars>
          <dgm:bulletEnabled val="1"/>
        </dgm:presLayoutVars>
      </dgm:prSet>
      <dgm:spPr/>
    </dgm:pt>
    <dgm:pt modelId="{476C5141-BB04-844B-B781-6E33414503FB}" type="pres">
      <dgm:prSet presAssocID="{B860A6AD-B847-4953-A6B9-9421F499B2D8}" presName="FourNodes_2_text" presStyleLbl="node1" presStyleIdx="3" presStyleCnt="4">
        <dgm:presLayoutVars>
          <dgm:bulletEnabled val="1"/>
        </dgm:presLayoutVars>
      </dgm:prSet>
      <dgm:spPr/>
    </dgm:pt>
    <dgm:pt modelId="{E6559F5C-BD88-FF4C-8B65-2609DE35C5E8}" type="pres">
      <dgm:prSet presAssocID="{B860A6AD-B847-4953-A6B9-9421F499B2D8}" presName="FourNodes_3_text" presStyleLbl="node1" presStyleIdx="3" presStyleCnt="4">
        <dgm:presLayoutVars>
          <dgm:bulletEnabled val="1"/>
        </dgm:presLayoutVars>
      </dgm:prSet>
      <dgm:spPr/>
    </dgm:pt>
    <dgm:pt modelId="{BD4EDA01-C421-9E4C-BC45-52677595C274}" type="pres">
      <dgm:prSet presAssocID="{B860A6AD-B847-4953-A6B9-9421F499B2D8}" presName="FourNodes_4_text" presStyleLbl="node1" presStyleIdx="3" presStyleCnt="4">
        <dgm:presLayoutVars>
          <dgm:bulletEnabled val="1"/>
        </dgm:presLayoutVars>
      </dgm:prSet>
      <dgm:spPr/>
    </dgm:pt>
  </dgm:ptLst>
  <dgm:cxnLst>
    <dgm:cxn modelId="{2059ED0F-7735-1840-B798-E54724732972}" type="presOf" srcId="{8CF64FB1-A24A-44EF-A06A-2DADD6C3EB55}" destId="{E5C333D6-6613-3148-9072-14A5F3CA29F4}" srcOrd="0" destOrd="0" presId="urn:microsoft.com/office/officeart/2005/8/layout/vProcess5"/>
    <dgm:cxn modelId="{9B58E313-21CD-4188-AAE6-2AB705E84BB2}" srcId="{B860A6AD-B847-4953-A6B9-9421F499B2D8}" destId="{C3B165DA-63B9-4639-92DF-034F59569AC3}" srcOrd="1" destOrd="0" parTransId="{984BE262-D08A-47BE-9F9D-23AA6FAAF4A0}" sibTransId="{05F1E96A-32CD-46F2-B439-018E4A842B44}"/>
    <dgm:cxn modelId="{02BE5C17-6FEF-944F-88C0-08FF26C2253F}" type="presOf" srcId="{1E30DFE8-6E07-41D9-A238-CF73CD042D34}" destId="{E6559F5C-BD88-FF4C-8B65-2609DE35C5E8}" srcOrd="1" destOrd="0" presId="urn:microsoft.com/office/officeart/2005/8/layout/vProcess5"/>
    <dgm:cxn modelId="{3AA3C01C-8FDA-42FB-A68E-AC5F68E7D209}" srcId="{B860A6AD-B847-4953-A6B9-9421F499B2D8}" destId="{8CF64FB1-A24A-44EF-A06A-2DADD6C3EB55}" srcOrd="0" destOrd="0" parTransId="{DF24EF13-A418-44EF-8B2B-DFD9C776058A}" sibTransId="{35D37895-3A30-4705-9BED-93238F646932}"/>
    <dgm:cxn modelId="{D301E25D-358B-C64A-B192-B30AF9BEF6C1}" type="presOf" srcId="{8ADE54A9-FFE9-44B2-B6E0-2DBBDAE65431}" destId="{5274EE68-84C9-CF4F-86A9-43586E1A7414}" srcOrd="0" destOrd="0" presId="urn:microsoft.com/office/officeart/2005/8/layout/vProcess5"/>
    <dgm:cxn modelId="{DEBC946B-0208-40CE-B3DD-9CF500717C41}" srcId="{B860A6AD-B847-4953-A6B9-9421F499B2D8}" destId="{1E30DFE8-6E07-41D9-A238-CF73CD042D34}" srcOrd="2" destOrd="0" parTransId="{06E5FF0F-2313-4705-8CF0-2D150AEADF66}" sibTransId="{8ADE54A9-FFE9-44B2-B6E0-2DBBDAE65431}"/>
    <dgm:cxn modelId="{A5F27C75-2FF5-C44A-9924-1C99E11021A5}" type="presOf" srcId="{35D37895-3A30-4705-9BED-93238F646932}" destId="{092BF703-920E-E549-AC85-BA176417EF8A}" srcOrd="0" destOrd="0" presId="urn:microsoft.com/office/officeart/2005/8/layout/vProcess5"/>
    <dgm:cxn modelId="{3E0AA175-A5B1-E044-9D82-AF7CCADFAFA7}" type="presOf" srcId="{1E30DFE8-6E07-41D9-A238-CF73CD042D34}" destId="{A5489D17-8477-D94E-B805-999FF2DB9D93}" srcOrd="0" destOrd="0" presId="urn:microsoft.com/office/officeart/2005/8/layout/vProcess5"/>
    <dgm:cxn modelId="{A307588C-49B2-3242-8161-31CD844D76CD}" type="presOf" srcId="{13803712-A477-4902-A787-635FC725B921}" destId="{BD4EDA01-C421-9E4C-BC45-52677595C274}" srcOrd="1" destOrd="0" presId="urn:microsoft.com/office/officeart/2005/8/layout/vProcess5"/>
    <dgm:cxn modelId="{5887A890-78A4-1749-9519-359E95E93C2C}" type="presOf" srcId="{C3B165DA-63B9-4639-92DF-034F59569AC3}" destId="{476C5141-BB04-844B-B781-6E33414503FB}" srcOrd="1" destOrd="0" presId="urn:microsoft.com/office/officeart/2005/8/layout/vProcess5"/>
    <dgm:cxn modelId="{B90C2592-FBA2-B949-AF4E-D35A0DA82773}" type="presOf" srcId="{13803712-A477-4902-A787-635FC725B921}" destId="{A1DD63B6-9904-744A-B060-97622B7453AA}" srcOrd="0" destOrd="0" presId="urn:microsoft.com/office/officeart/2005/8/layout/vProcess5"/>
    <dgm:cxn modelId="{0884BF9F-95B6-8B4C-8CAC-86EA3127A3DE}" type="presOf" srcId="{C3B165DA-63B9-4639-92DF-034F59569AC3}" destId="{8956D7C8-44E1-9C49-A668-EA30D276A565}" srcOrd="0" destOrd="0" presId="urn:microsoft.com/office/officeart/2005/8/layout/vProcess5"/>
    <dgm:cxn modelId="{88F8D0D1-6173-C04B-9161-58EEEDA4D561}" type="presOf" srcId="{05F1E96A-32CD-46F2-B439-018E4A842B44}" destId="{90A14D77-5DD4-C849-B7CE-5BC9376D5772}" srcOrd="0" destOrd="0" presId="urn:microsoft.com/office/officeart/2005/8/layout/vProcess5"/>
    <dgm:cxn modelId="{04894EDE-1C1A-41C5-BB2F-547D68A7B7D0}" srcId="{B860A6AD-B847-4953-A6B9-9421F499B2D8}" destId="{13803712-A477-4902-A787-635FC725B921}" srcOrd="3" destOrd="0" parTransId="{D4E1643B-8287-4BC5-B83D-D92DBC0594C9}" sibTransId="{05378199-4CBD-4269-B0EE-223DDCFA00FF}"/>
    <dgm:cxn modelId="{353608E1-AB6E-D842-B585-51912981AD75}" type="presOf" srcId="{B860A6AD-B847-4953-A6B9-9421F499B2D8}" destId="{732C65BC-2DE0-7741-A95E-ADC013C923F2}" srcOrd="0" destOrd="0" presId="urn:microsoft.com/office/officeart/2005/8/layout/vProcess5"/>
    <dgm:cxn modelId="{BD91D6E4-DBA9-FE4D-8B0E-A1A29427A4A3}" type="presOf" srcId="{8CF64FB1-A24A-44EF-A06A-2DADD6C3EB55}" destId="{6D3649A2-BA47-AE47-87BF-44B6D76AEE85}" srcOrd="1" destOrd="0" presId="urn:microsoft.com/office/officeart/2005/8/layout/vProcess5"/>
    <dgm:cxn modelId="{9F075B67-B6FD-EC48-89E8-7096EC842FC8}" type="presParOf" srcId="{732C65BC-2DE0-7741-A95E-ADC013C923F2}" destId="{B15A3BBC-75FB-DE44-B9F1-A627F53B3708}" srcOrd="0" destOrd="0" presId="urn:microsoft.com/office/officeart/2005/8/layout/vProcess5"/>
    <dgm:cxn modelId="{44F4726D-A6C1-9240-8656-564F5B0AE391}" type="presParOf" srcId="{732C65BC-2DE0-7741-A95E-ADC013C923F2}" destId="{E5C333D6-6613-3148-9072-14A5F3CA29F4}" srcOrd="1" destOrd="0" presId="urn:microsoft.com/office/officeart/2005/8/layout/vProcess5"/>
    <dgm:cxn modelId="{A6666C34-5882-1844-B1C4-D846033C773C}" type="presParOf" srcId="{732C65BC-2DE0-7741-A95E-ADC013C923F2}" destId="{8956D7C8-44E1-9C49-A668-EA30D276A565}" srcOrd="2" destOrd="0" presId="urn:microsoft.com/office/officeart/2005/8/layout/vProcess5"/>
    <dgm:cxn modelId="{282C2DAD-F4C1-0348-8C3C-E96A1CCEA54D}" type="presParOf" srcId="{732C65BC-2DE0-7741-A95E-ADC013C923F2}" destId="{A5489D17-8477-D94E-B805-999FF2DB9D93}" srcOrd="3" destOrd="0" presId="urn:microsoft.com/office/officeart/2005/8/layout/vProcess5"/>
    <dgm:cxn modelId="{718AEEFC-5409-0D42-BA4D-6A56439865C0}" type="presParOf" srcId="{732C65BC-2DE0-7741-A95E-ADC013C923F2}" destId="{A1DD63B6-9904-744A-B060-97622B7453AA}" srcOrd="4" destOrd="0" presId="urn:microsoft.com/office/officeart/2005/8/layout/vProcess5"/>
    <dgm:cxn modelId="{60E58A4F-450B-784E-A3B4-E33F6D7239A6}" type="presParOf" srcId="{732C65BC-2DE0-7741-A95E-ADC013C923F2}" destId="{092BF703-920E-E549-AC85-BA176417EF8A}" srcOrd="5" destOrd="0" presId="urn:microsoft.com/office/officeart/2005/8/layout/vProcess5"/>
    <dgm:cxn modelId="{E20FC3B6-25E6-524D-8C20-A1E52B3E7328}" type="presParOf" srcId="{732C65BC-2DE0-7741-A95E-ADC013C923F2}" destId="{90A14D77-5DD4-C849-B7CE-5BC9376D5772}" srcOrd="6" destOrd="0" presId="urn:microsoft.com/office/officeart/2005/8/layout/vProcess5"/>
    <dgm:cxn modelId="{2C08D35F-94E8-474E-81AA-D5D4C1C772BE}" type="presParOf" srcId="{732C65BC-2DE0-7741-A95E-ADC013C923F2}" destId="{5274EE68-84C9-CF4F-86A9-43586E1A7414}" srcOrd="7" destOrd="0" presId="urn:microsoft.com/office/officeart/2005/8/layout/vProcess5"/>
    <dgm:cxn modelId="{9207DE64-820D-EC46-94D0-EA8EC25982B4}" type="presParOf" srcId="{732C65BC-2DE0-7741-A95E-ADC013C923F2}" destId="{6D3649A2-BA47-AE47-87BF-44B6D76AEE85}" srcOrd="8" destOrd="0" presId="urn:microsoft.com/office/officeart/2005/8/layout/vProcess5"/>
    <dgm:cxn modelId="{1E32D0DA-4D17-954F-976B-F19452D52C13}" type="presParOf" srcId="{732C65BC-2DE0-7741-A95E-ADC013C923F2}" destId="{476C5141-BB04-844B-B781-6E33414503FB}" srcOrd="9" destOrd="0" presId="urn:microsoft.com/office/officeart/2005/8/layout/vProcess5"/>
    <dgm:cxn modelId="{DD1F1F4B-33CD-424F-85AE-CF14873F8E2C}" type="presParOf" srcId="{732C65BC-2DE0-7741-A95E-ADC013C923F2}" destId="{E6559F5C-BD88-FF4C-8B65-2609DE35C5E8}" srcOrd="10" destOrd="0" presId="urn:microsoft.com/office/officeart/2005/8/layout/vProcess5"/>
    <dgm:cxn modelId="{A5B44649-53AE-104A-926C-72FE38B3A011}" type="presParOf" srcId="{732C65BC-2DE0-7741-A95E-ADC013C923F2}" destId="{BD4EDA01-C421-9E4C-BC45-52677595C27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60A6AD-B847-4953-A6B9-9421F499B2D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8CF64FB1-A24A-44EF-A06A-2DADD6C3EB55}">
      <dgm:prSet/>
      <dgm:spPr/>
      <dgm:t>
        <a:bodyPr/>
        <a:lstStyle/>
        <a:p>
          <a:r>
            <a:rPr lang="en-US" dirty="0"/>
            <a:t>A non-disclosure agreement and a non-disclosure clause NOTHING IN PRACTICE</a:t>
          </a:r>
        </a:p>
      </dgm:t>
    </dgm:pt>
    <dgm:pt modelId="{DF24EF13-A418-44EF-8B2B-DFD9C776058A}" type="parTrans" cxnId="{3AA3C01C-8FDA-42FB-A68E-AC5F68E7D209}">
      <dgm:prSet/>
      <dgm:spPr/>
      <dgm:t>
        <a:bodyPr/>
        <a:lstStyle/>
        <a:p>
          <a:endParaRPr lang="en-US"/>
        </a:p>
      </dgm:t>
    </dgm:pt>
    <dgm:pt modelId="{35D37895-3A30-4705-9BED-93238F646932}" type="sibTrans" cxnId="{3AA3C01C-8FDA-42FB-A68E-AC5F68E7D209}">
      <dgm:prSet/>
      <dgm:spPr/>
      <dgm:t>
        <a:bodyPr/>
        <a:lstStyle/>
        <a:p>
          <a:endParaRPr lang="en-US"/>
        </a:p>
      </dgm:t>
    </dgm:pt>
    <dgm:pt modelId="{C3B165DA-63B9-4639-92DF-034F59569AC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 non-disclosure agreement, a compromise agreement, a confidentiality agreement NOTHING IN PRACTICE</a:t>
          </a:r>
        </a:p>
      </dgm:t>
    </dgm:pt>
    <dgm:pt modelId="{984BE262-D08A-47BE-9F9D-23AA6FAAF4A0}" type="parTrans" cxnId="{9B58E313-21CD-4188-AAE6-2AB705E84BB2}">
      <dgm:prSet/>
      <dgm:spPr/>
      <dgm:t>
        <a:bodyPr/>
        <a:lstStyle/>
        <a:p>
          <a:endParaRPr lang="en-US"/>
        </a:p>
      </dgm:t>
    </dgm:pt>
    <dgm:pt modelId="{05F1E96A-32CD-46F2-B439-018E4A842B44}" type="sibTrans" cxnId="{9B58E313-21CD-4188-AAE6-2AB705E84BB2}">
      <dgm:prSet/>
      <dgm:spPr/>
      <dgm:t>
        <a:bodyPr/>
        <a:lstStyle/>
        <a:p>
          <a:endParaRPr lang="en-US"/>
        </a:p>
      </dgm:t>
    </dgm:pt>
    <dgm:pt modelId="{1E30DFE8-6E07-41D9-A238-CF73CD042D34}">
      <dgm:prSet/>
      <dgm:spPr/>
      <dgm:t>
        <a:bodyPr/>
        <a:lstStyle/>
        <a:p>
          <a:r>
            <a:rPr lang="en-US" dirty="0"/>
            <a:t>An NDA and a confidentiality agreement for the duration of a process like mediation or investigation </a:t>
          </a:r>
        </a:p>
        <a:p>
          <a:r>
            <a:rPr lang="en-US" dirty="0"/>
            <a:t>NDAs are for ever – process confidentiality is just for the duration of the process to enable open bargaining</a:t>
          </a:r>
        </a:p>
      </dgm:t>
    </dgm:pt>
    <dgm:pt modelId="{06E5FF0F-2313-4705-8CF0-2D150AEADF66}" type="parTrans" cxnId="{DEBC946B-0208-40CE-B3DD-9CF500717C41}">
      <dgm:prSet/>
      <dgm:spPr/>
      <dgm:t>
        <a:bodyPr/>
        <a:lstStyle/>
        <a:p>
          <a:endParaRPr lang="en-US"/>
        </a:p>
      </dgm:t>
    </dgm:pt>
    <dgm:pt modelId="{8ADE54A9-FFE9-44B2-B6E0-2DBBDAE65431}" type="sibTrans" cxnId="{DEBC946B-0208-40CE-B3DD-9CF500717C41}">
      <dgm:prSet/>
      <dgm:spPr/>
      <dgm:t>
        <a:bodyPr/>
        <a:lstStyle/>
        <a:p>
          <a:endParaRPr lang="en-US"/>
        </a:p>
      </dgm:t>
    </dgm:pt>
    <dgm:pt modelId="{13803712-A477-4902-A787-635FC725B921}">
      <dgm:prSet/>
      <dgm:spPr/>
      <dgm:t>
        <a:bodyPr/>
        <a:lstStyle/>
        <a:p>
          <a:r>
            <a:rPr lang="en-US" dirty="0"/>
            <a:t>An NDA and a non-disparagement clause</a:t>
          </a:r>
        </a:p>
        <a:p>
          <a:r>
            <a:rPr lang="en-US" dirty="0"/>
            <a:t>Non-disparagement clauses go even further than NDAs. They make the assessment of any “harm” done by speaking about what happened the subjective decision of the party who is the alleged perpetrator/ institution</a:t>
          </a:r>
        </a:p>
      </dgm:t>
    </dgm:pt>
    <dgm:pt modelId="{D4E1643B-8287-4BC5-B83D-D92DBC0594C9}" type="parTrans" cxnId="{04894EDE-1C1A-41C5-BB2F-547D68A7B7D0}">
      <dgm:prSet/>
      <dgm:spPr/>
      <dgm:t>
        <a:bodyPr/>
        <a:lstStyle/>
        <a:p>
          <a:endParaRPr lang="en-US"/>
        </a:p>
      </dgm:t>
    </dgm:pt>
    <dgm:pt modelId="{05378199-4CBD-4269-B0EE-223DDCFA00FF}" type="sibTrans" cxnId="{04894EDE-1C1A-41C5-BB2F-547D68A7B7D0}">
      <dgm:prSet/>
      <dgm:spPr/>
      <dgm:t>
        <a:bodyPr/>
        <a:lstStyle/>
        <a:p>
          <a:endParaRPr lang="en-US"/>
        </a:p>
      </dgm:t>
    </dgm:pt>
    <dgm:pt modelId="{732C65BC-2DE0-7741-A95E-ADC013C923F2}" type="pres">
      <dgm:prSet presAssocID="{B860A6AD-B847-4953-A6B9-9421F499B2D8}" presName="outerComposite" presStyleCnt="0">
        <dgm:presLayoutVars>
          <dgm:chMax val="5"/>
          <dgm:dir/>
          <dgm:resizeHandles val="exact"/>
        </dgm:presLayoutVars>
      </dgm:prSet>
      <dgm:spPr/>
    </dgm:pt>
    <dgm:pt modelId="{B15A3BBC-75FB-DE44-B9F1-A627F53B3708}" type="pres">
      <dgm:prSet presAssocID="{B860A6AD-B847-4953-A6B9-9421F499B2D8}" presName="dummyMaxCanvas" presStyleCnt="0">
        <dgm:presLayoutVars/>
      </dgm:prSet>
      <dgm:spPr/>
    </dgm:pt>
    <dgm:pt modelId="{E5C333D6-6613-3148-9072-14A5F3CA29F4}" type="pres">
      <dgm:prSet presAssocID="{B860A6AD-B847-4953-A6B9-9421F499B2D8}" presName="FourNodes_1" presStyleLbl="node1" presStyleIdx="0" presStyleCnt="4" custLinFactNeighborX="-2195" custLinFactNeighborY="6119">
        <dgm:presLayoutVars>
          <dgm:bulletEnabled val="1"/>
        </dgm:presLayoutVars>
      </dgm:prSet>
      <dgm:spPr/>
    </dgm:pt>
    <dgm:pt modelId="{8956D7C8-44E1-9C49-A668-EA30D276A565}" type="pres">
      <dgm:prSet presAssocID="{B860A6AD-B847-4953-A6B9-9421F499B2D8}" presName="FourNodes_2" presStyleLbl="node1" presStyleIdx="1" presStyleCnt="4">
        <dgm:presLayoutVars>
          <dgm:bulletEnabled val="1"/>
        </dgm:presLayoutVars>
      </dgm:prSet>
      <dgm:spPr/>
    </dgm:pt>
    <dgm:pt modelId="{A5489D17-8477-D94E-B805-999FF2DB9D93}" type="pres">
      <dgm:prSet presAssocID="{B860A6AD-B847-4953-A6B9-9421F499B2D8}" presName="FourNodes_3" presStyleLbl="node1" presStyleIdx="2" presStyleCnt="4">
        <dgm:presLayoutVars>
          <dgm:bulletEnabled val="1"/>
        </dgm:presLayoutVars>
      </dgm:prSet>
      <dgm:spPr/>
    </dgm:pt>
    <dgm:pt modelId="{A1DD63B6-9904-744A-B060-97622B7453AA}" type="pres">
      <dgm:prSet presAssocID="{B860A6AD-B847-4953-A6B9-9421F499B2D8}" presName="FourNodes_4" presStyleLbl="node1" presStyleIdx="3" presStyleCnt="4">
        <dgm:presLayoutVars>
          <dgm:bulletEnabled val="1"/>
        </dgm:presLayoutVars>
      </dgm:prSet>
      <dgm:spPr/>
    </dgm:pt>
    <dgm:pt modelId="{092BF703-920E-E549-AC85-BA176417EF8A}" type="pres">
      <dgm:prSet presAssocID="{B860A6AD-B847-4953-A6B9-9421F499B2D8}" presName="FourConn_1-2" presStyleLbl="fgAccFollowNode1" presStyleIdx="0" presStyleCnt="3">
        <dgm:presLayoutVars>
          <dgm:bulletEnabled val="1"/>
        </dgm:presLayoutVars>
      </dgm:prSet>
      <dgm:spPr/>
    </dgm:pt>
    <dgm:pt modelId="{90A14D77-5DD4-C849-B7CE-5BC9376D5772}" type="pres">
      <dgm:prSet presAssocID="{B860A6AD-B847-4953-A6B9-9421F499B2D8}" presName="FourConn_2-3" presStyleLbl="fgAccFollowNode1" presStyleIdx="1" presStyleCnt="3">
        <dgm:presLayoutVars>
          <dgm:bulletEnabled val="1"/>
        </dgm:presLayoutVars>
      </dgm:prSet>
      <dgm:spPr/>
    </dgm:pt>
    <dgm:pt modelId="{5274EE68-84C9-CF4F-86A9-43586E1A7414}" type="pres">
      <dgm:prSet presAssocID="{B860A6AD-B847-4953-A6B9-9421F499B2D8}" presName="FourConn_3-4" presStyleLbl="fgAccFollowNode1" presStyleIdx="2" presStyleCnt="3">
        <dgm:presLayoutVars>
          <dgm:bulletEnabled val="1"/>
        </dgm:presLayoutVars>
      </dgm:prSet>
      <dgm:spPr/>
    </dgm:pt>
    <dgm:pt modelId="{6D3649A2-BA47-AE47-87BF-44B6D76AEE85}" type="pres">
      <dgm:prSet presAssocID="{B860A6AD-B847-4953-A6B9-9421F499B2D8}" presName="FourNodes_1_text" presStyleLbl="node1" presStyleIdx="3" presStyleCnt="4">
        <dgm:presLayoutVars>
          <dgm:bulletEnabled val="1"/>
        </dgm:presLayoutVars>
      </dgm:prSet>
      <dgm:spPr/>
    </dgm:pt>
    <dgm:pt modelId="{476C5141-BB04-844B-B781-6E33414503FB}" type="pres">
      <dgm:prSet presAssocID="{B860A6AD-B847-4953-A6B9-9421F499B2D8}" presName="FourNodes_2_text" presStyleLbl="node1" presStyleIdx="3" presStyleCnt="4">
        <dgm:presLayoutVars>
          <dgm:bulletEnabled val="1"/>
        </dgm:presLayoutVars>
      </dgm:prSet>
      <dgm:spPr/>
    </dgm:pt>
    <dgm:pt modelId="{E6559F5C-BD88-FF4C-8B65-2609DE35C5E8}" type="pres">
      <dgm:prSet presAssocID="{B860A6AD-B847-4953-A6B9-9421F499B2D8}" presName="FourNodes_3_text" presStyleLbl="node1" presStyleIdx="3" presStyleCnt="4">
        <dgm:presLayoutVars>
          <dgm:bulletEnabled val="1"/>
        </dgm:presLayoutVars>
      </dgm:prSet>
      <dgm:spPr/>
    </dgm:pt>
    <dgm:pt modelId="{BD4EDA01-C421-9E4C-BC45-52677595C274}" type="pres">
      <dgm:prSet presAssocID="{B860A6AD-B847-4953-A6B9-9421F499B2D8}" presName="FourNodes_4_text" presStyleLbl="node1" presStyleIdx="3" presStyleCnt="4">
        <dgm:presLayoutVars>
          <dgm:bulletEnabled val="1"/>
        </dgm:presLayoutVars>
      </dgm:prSet>
      <dgm:spPr/>
    </dgm:pt>
  </dgm:ptLst>
  <dgm:cxnLst>
    <dgm:cxn modelId="{2059ED0F-7735-1840-B798-E54724732972}" type="presOf" srcId="{8CF64FB1-A24A-44EF-A06A-2DADD6C3EB55}" destId="{E5C333D6-6613-3148-9072-14A5F3CA29F4}" srcOrd="0" destOrd="0" presId="urn:microsoft.com/office/officeart/2005/8/layout/vProcess5"/>
    <dgm:cxn modelId="{9B58E313-21CD-4188-AAE6-2AB705E84BB2}" srcId="{B860A6AD-B847-4953-A6B9-9421F499B2D8}" destId="{C3B165DA-63B9-4639-92DF-034F59569AC3}" srcOrd="1" destOrd="0" parTransId="{984BE262-D08A-47BE-9F9D-23AA6FAAF4A0}" sibTransId="{05F1E96A-32CD-46F2-B439-018E4A842B44}"/>
    <dgm:cxn modelId="{02BE5C17-6FEF-944F-88C0-08FF26C2253F}" type="presOf" srcId="{1E30DFE8-6E07-41D9-A238-CF73CD042D34}" destId="{E6559F5C-BD88-FF4C-8B65-2609DE35C5E8}" srcOrd="1" destOrd="0" presId="urn:microsoft.com/office/officeart/2005/8/layout/vProcess5"/>
    <dgm:cxn modelId="{3AA3C01C-8FDA-42FB-A68E-AC5F68E7D209}" srcId="{B860A6AD-B847-4953-A6B9-9421F499B2D8}" destId="{8CF64FB1-A24A-44EF-A06A-2DADD6C3EB55}" srcOrd="0" destOrd="0" parTransId="{DF24EF13-A418-44EF-8B2B-DFD9C776058A}" sibTransId="{35D37895-3A30-4705-9BED-93238F646932}"/>
    <dgm:cxn modelId="{D301E25D-358B-C64A-B192-B30AF9BEF6C1}" type="presOf" srcId="{8ADE54A9-FFE9-44B2-B6E0-2DBBDAE65431}" destId="{5274EE68-84C9-CF4F-86A9-43586E1A7414}" srcOrd="0" destOrd="0" presId="urn:microsoft.com/office/officeart/2005/8/layout/vProcess5"/>
    <dgm:cxn modelId="{DEBC946B-0208-40CE-B3DD-9CF500717C41}" srcId="{B860A6AD-B847-4953-A6B9-9421F499B2D8}" destId="{1E30DFE8-6E07-41D9-A238-CF73CD042D34}" srcOrd="2" destOrd="0" parTransId="{06E5FF0F-2313-4705-8CF0-2D150AEADF66}" sibTransId="{8ADE54A9-FFE9-44B2-B6E0-2DBBDAE65431}"/>
    <dgm:cxn modelId="{A5F27C75-2FF5-C44A-9924-1C99E11021A5}" type="presOf" srcId="{35D37895-3A30-4705-9BED-93238F646932}" destId="{092BF703-920E-E549-AC85-BA176417EF8A}" srcOrd="0" destOrd="0" presId="urn:microsoft.com/office/officeart/2005/8/layout/vProcess5"/>
    <dgm:cxn modelId="{3E0AA175-A5B1-E044-9D82-AF7CCADFAFA7}" type="presOf" srcId="{1E30DFE8-6E07-41D9-A238-CF73CD042D34}" destId="{A5489D17-8477-D94E-B805-999FF2DB9D93}" srcOrd="0" destOrd="0" presId="urn:microsoft.com/office/officeart/2005/8/layout/vProcess5"/>
    <dgm:cxn modelId="{A307588C-49B2-3242-8161-31CD844D76CD}" type="presOf" srcId="{13803712-A477-4902-A787-635FC725B921}" destId="{BD4EDA01-C421-9E4C-BC45-52677595C274}" srcOrd="1" destOrd="0" presId="urn:microsoft.com/office/officeart/2005/8/layout/vProcess5"/>
    <dgm:cxn modelId="{5887A890-78A4-1749-9519-359E95E93C2C}" type="presOf" srcId="{C3B165DA-63B9-4639-92DF-034F59569AC3}" destId="{476C5141-BB04-844B-B781-6E33414503FB}" srcOrd="1" destOrd="0" presId="urn:microsoft.com/office/officeart/2005/8/layout/vProcess5"/>
    <dgm:cxn modelId="{B90C2592-FBA2-B949-AF4E-D35A0DA82773}" type="presOf" srcId="{13803712-A477-4902-A787-635FC725B921}" destId="{A1DD63B6-9904-744A-B060-97622B7453AA}" srcOrd="0" destOrd="0" presId="urn:microsoft.com/office/officeart/2005/8/layout/vProcess5"/>
    <dgm:cxn modelId="{0884BF9F-95B6-8B4C-8CAC-86EA3127A3DE}" type="presOf" srcId="{C3B165DA-63B9-4639-92DF-034F59569AC3}" destId="{8956D7C8-44E1-9C49-A668-EA30D276A565}" srcOrd="0" destOrd="0" presId="urn:microsoft.com/office/officeart/2005/8/layout/vProcess5"/>
    <dgm:cxn modelId="{88F8D0D1-6173-C04B-9161-58EEEDA4D561}" type="presOf" srcId="{05F1E96A-32CD-46F2-B439-018E4A842B44}" destId="{90A14D77-5DD4-C849-B7CE-5BC9376D5772}" srcOrd="0" destOrd="0" presId="urn:microsoft.com/office/officeart/2005/8/layout/vProcess5"/>
    <dgm:cxn modelId="{04894EDE-1C1A-41C5-BB2F-547D68A7B7D0}" srcId="{B860A6AD-B847-4953-A6B9-9421F499B2D8}" destId="{13803712-A477-4902-A787-635FC725B921}" srcOrd="3" destOrd="0" parTransId="{D4E1643B-8287-4BC5-B83D-D92DBC0594C9}" sibTransId="{05378199-4CBD-4269-B0EE-223DDCFA00FF}"/>
    <dgm:cxn modelId="{353608E1-AB6E-D842-B585-51912981AD75}" type="presOf" srcId="{B860A6AD-B847-4953-A6B9-9421F499B2D8}" destId="{732C65BC-2DE0-7741-A95E-ADC013C923F2}" srcOrd="0" destOrd="0" presId="urn:microsoft.com/office/officeart/2005/8/layout/vProcess5"/>
    <dgm:cxn modelId="{BD91D6E4-DBA9-FE4D-8B0E-A1A29427A4A3}" type="presOf" srcId="{8CF64FB1-A24A-44EF-A06A-2DADD6C3EB55}" destId="{6D3649A2-BA47-AE47-87BF-44B6D76AEE85}" srcOrd="1" destOrd="0" presId="urn:microsoft.com/office/officeart/2005/8/layout/vProcess5"/>
    <dgm:cxn modelId="{9F075B67-B6FD-EC48-89E8-7096EC842FC8}" type="presParOf" srcId="{732C65BC-2DE0-7741-A95E-ADC013C923F2}" destId="{B15A3BBC-75FB-DE44-B9F1-A627F53B3708}" srcOrd="0" destOrd="0" presId="urn:microsoft.com/office/officeart/2005/8/layout/vProcess5"/>
    <dgm:cxn modelId="{44F4726D-A6C1-9240-8656-564F5B0AE391}" type="presParOf" srcId="{732C65BC-2DE0-7741-A95E-ADC013C923F2}" destId="{E5C333D6-6613-3148-9072-14A5F3CA29F4}" srcOrd="1" destOrd="0" presId="urn:microsoft.com/office/officeart/2005/8/layout/vProcess5"/>
    <dgm:cxn modelId="{A6666C34-5882-1844-B1C4-D846033C773C}" type="presParOf" srcId="{732C65BC-2DE0-7741-A95E-ADC013C923F2}" destId="{8956D7C8-44E1-9C49-A668-EA30D276A565}" srcOrd="2" destOrd="0" presId="urn:microsoft.com/office/officeart/2005/8/layout/vProcess5"/>
    <dgm:cxn modelId="{282C2DAD-F4C1-0348-8C3C-E96A1CCEA54D}" type="presParOf" srcId="{732C65BC-2DE0-7741-A95E-ADC013C923F2}" destId="{A5489D17-8477-D94E-B805-999FF2DB9D93}" srcOrd="3" destOrd="0" presId="urn:microsoft.com/office/officeart/2005/8/layout/vProcess5"/>
    <dgm:cxn modelId="{718AEEFC-5409-0D42-BA4D-6A56439865C0}" type="presParOf" srcId="{732C65BC-2DE0-7741-A95E-ADC013C923F2}" destId="{A1DD63B6-9904-744A-B060-97622B7453AA}" srcOrd="4" destOrd="0" presId="urn:microsoft.com/office/officeart/2005/8/layout/vProcess5"/>
    <dgm:cxn modelId="{60E58A4F-450B-784E-A3B4-E33F6D7239A6}" type="presParOf" srcId="{732C65BC-2DE0-7741-A95E-ADC013C923F2}" destId="{092BF703-920E-E549-AC85-BA176417EF8A}" srcOrd="5" destOrd="0" presId="urn:microsoft.com/office/officeart/2005/8/layout/vProcess5"/>
    <dgm:cxn modelId="{E20FC3B6-25E6-524D-8C20-A1E52B3E7328}" type="presParOf" srcId="{732C65BC-2DE0-7741-A95E-ADC013C923F2}" destId="{90A14D77-5DD4-C849-B7CE-5BC9376D5772}" srcOrd="6" destOrd="0" presId="urn:microsoft.com/office/officeart/2005/8/layout/vProcess5"/>
    <dgm:cxn modelId="{2C08D35F-94E8-474E-81AA-D5D4C1C772BE}" type="presParOf" srcId="{732C65BC-2DE0-7741-A95E-ADC013C923F2}" destId="{5274EE68-84C9-CF4F-86A9-43586E1A7414}" srcOrd="7" destOrd="0" presId="urn:microsoft.com/office/officeart/2005/8/layout/vProcess5"/>
    <dgm:cxn modelId="{9207DE64-820D-EC46-94D0-EA8EC25982B4}" type="presParOf" srcId="{732C65BC-2DE0-7741-A95E-ADC013C923F2}" destId="{6D3649A2-BA47-AE47-87BF-44B6D76AEE85}" srcOrd="8" destOrd="0" presId="urn:microsoft.com/office/officeart/2005/8/layout/vProcess5"/>
    <dgm:cxn modelId="{1E32D0DA-4D17-954F-976B-F19452D52C13}" type="presParOf" srcId="{732C65BC-2DE0-7741-A95E-ADC013C923F2}" destId="{476C5141-BB04-844B-B781-6E33414503FB}" srcOrd="9" destOrd="0" presId="urn:microsoft.com/office/officeart/2005/8/layout/vProcess5"/>
    <dgm:cxn modelId="{DD1F1F4B-33CD-424F-85AE-CF14873F8E2C}" type="presParOf" srcId="{732C65BC-2DE0-7741-A95E-ADC013C923F2}" destId="{E6559F5C-BD88-FF4C-8B65-2609DE35C5E8}" srcOrd="10" destOrd="0" presId="urn:microsoft.com/office/officeart/2005/8/layout/vProcess5"/>
    <dgm:cxn modelId="{A5B44649-53AE-104A-926C-72FE38B3A011}" type="presParOf" srcId="{732C65BC-2DE0-7741-A95E-ADC013C923F2}" destId="{BD4EDA01-C421-9E4C-BC45-52677595C27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2A8EE-31A3-AE42-9FA6-84A7FDEC53FF}">
      <dsp:nvSpPr>
        <dsp:cNvPr id="0" name=""/>
        <dsp:cNvSpPr/>
      </dsp:nvSpPr>
      <dsp:spPr>
        <a:xfrm>
          <a:off x="0" y="276950"/>
          <a:ext cx="6263640" cy="15926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NDAs protect victims after a traumatizing event</a:t>
          </a:r>
          <a:endParaRPr lang="en-US" sz="3000" kern="1200" dirty="0"/>
        </a:p>
      </dsp:txBody>
      <dsp:txXfrm>
        <a:off x="77747" y="354697"/>
        <a:ext cx="6108146" cy="1437168"/>
      </dsp:txXfrm>
    </dsp:sp>
    <dsp:sp modelId="{82B953A7-FC52-814E-9FB1-5CE37C112E9E}">
      <dsp:nvSpPr>
        <dsp:cNvPr id="0" name=""/>
        <dsp:cNvSpPr/>
      </dsp:nvSpPr>
      <dsp:spPr>
        <a:xfrm>
          <a:off x="0" y="1956012"/>
          <a:ext cx="6263640" cy="1592662"/>
        </a:xfrm>
        <a:prstGeom prst="roundRect">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You can only get confidentiality for yourself if you agree to give it to the other side/ the perpetrator </a:t>
          </a:r>
          <a:endParaRPr lang="en-US" sz="3000" kern="1200" dirty="0"/>
        </a:p>
      </dsp:txBody>
      <dsp:txXfrm>
        <a:off x="77747" y="2033759"/>
        <a:ext cx="6108146" cy="1437168"/>
      </dsp:txXfrm>
    </dsp:sp>
    <dsp:sp modelId="{FC2D069F-97D8-EB4A-ACF6-3530A3AFA41B}">
      <dsp:nvSpPr>
        <dsp:cNvPr id="0" name=""/>
        <dsp:cNvSpPr/>
      </dsp:nvSpPr>
      <dsp:spPr>
        <a:xfrm>
          <a:off x="0" y="3635075"/>
          <a:ext cx="6263640" cy="1592662"/>
        </a:xfrm>
        <a:prstGeom prst="round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NDAs are essential because of data protection laws</a:t>
          </a:r>
          <a:endParaRPr lang="en-US" sz="3000" kern="1200" dirty="0"/>
        </a:p>
      </dsp:txBody>
      <dsp:txXfrm>
        <a:off x="77747" y="3712822"/>
        <a:ext cx="6108146" cy="143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2A8EE-31A3-AE42-9FA6-84A7FDEC53FF}">
      <dsp:nvSpPr>
        <dsp:cNvPr id="0" name=""/>
        <dsp:cNvSpPr/>
      </dsp:nvSpPr>
      <dsp:spPr>
        <a:xfrm>
          <a:off x="0" y="77321"/>
          <a:ext cx="6263640" cy="17507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NDAs protect victims after a traumatizing event – </a:t>
          </a:r>
          <a:r>
            <a:rPr lang="en-CA" sz="1700" b="1" u="sng" kern="1200" dirty="0"/>
            <a:t>FALSE. </a:t>
          </a:r>
          <a:r>
            <a:rPr lang="en-CA" sz="1700" kern="1200" dirty="0"/>
            <a:t>A one sided confidentiality is what protects victims – NDAs retraumatize them over time because they cannot speak about what happened</a:t>
          </a:r>
          <a:endParaRPr lang="en-US" sz="1700" kern="1200" dirty="0"/>
        </a:p>
      </dsp:txBody>
      <dsp:txXfrm>
        <a:off x="85463" y="162784"/>
        <a:ext cx="6092714" cy="1579782"/>
      </dsp:txXfrm>
    </dsp:sp>
    <dsp:sp modelId="{82B953A7-FC52-814E-9FB1-5CE37C112E9E}">
      <dsp:nvSpPr>
        <dsp:cNvPr id="0" name=""/>
        <dsp:cNvSpPr/>
      </dsp:nvSpPr>
      <dsp:spPr>
        <a:xfrm>
          <a:off x="0" y="1876989"/>
          <a:ext cx="6263640" cy="1750708"/>
        </a:xfrm>
        <a:prstGeom prst="roundRect">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You can only get confidentiality for yourself if you agree to give it to the other side/ the perpetrator</a:t>
          </a:r>
          <a:r>
            <a:rPr lang="en-CA" sz="1700" u="sng" kern="1200" dirty="0"/>
            <a:t> </a:t>
          </a:r>
        </a:p>
        <a:p>
          <a:pPr marL="0" lvl="0" indent="0" algn="l" defTabSz="755650">
            <a:lnSpc>
              <a:spcPct val="90000"/>
            </a:lnSpc>
            <a:spcBef>
              <a:spcPct val="0"/>
            </a:spcBef>
            <a:spcAft>
              <a:spcPct val="35000"/>
            </a:spcAft>
            <a:buNone/>
          </a:pPr>
          <a:r>
            <a:rPr lang="en-CA" sz="1700" b="1" u="sng" kern="1200" dirty="0"/>
            <a:t>FALSE</a:t>
          </a:r>
          <a:r>
            <a:rPr lang="en-CA" sz="1700" b="1" kern="1200" dirty="0"/>
            <a:t>.</a:t>
          </a:r>
          <a:r>
            <a:rPr lang="en-CA" sz="1700" kern="1200" dirty="0"/>
            <a:t> There is no reason for this to be mutual and an “exchange” of confidentiality. Settlement agreements contain many one-sided rights and obligations (see above).</a:t>
          </a:r>
          <a:endParaRPr lang="en-US" sz="1700" kern="1200" dirty="0"/>
        </a:p>
      </dsp:txBody>
      <dsp:txXfrm>
        <a:off x="85463" y="1962452"/>
        <a:ext cx="6092714" cy="1579782"/>
      </dsp:txXfrm>
    </dsp:sp>
    <dsp:sp modelId="{FC2D069F-97D8-EB4A-ACF6-3530A3AFA41B}">
      <dsp:nvSpPr>
        <dsp:cNvPr id="0" name=""/>
        <dsp:cNvSpPr/>
      </dsp:nvSpPr>
      <dsp:spPr>
        <a:xfrm>
          <a:off x="0" y="3676658"/>
          <a:ext cx="6263640" cy="1750708"/>
        </a:xfrm>
        <a:prstGeom prst="round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NDAs are essential because of data protection laws</a:t>
          </a:r>
        </a:p>
        <a:p>
          <a:pPr marL="0" lvl="0" indent="0" algn="l" defTabSz="755650">
            <a:lnSpc>
              <a:spcPct val="90000"/>
            </a:lnSpc>
            <a:spcBef>
              <a:spcPct val="0"/>
            </a:spcBef>
            <a:spcAft>
              <a:spcPct val="35000"/>
            </a:spcAft>
            <a:buNone/>
          </a:pPr>
          <a:r>
            <a:rPr lang="en-CA" sz="1700" u="sng" kern="1200" dirty="0"/>
            <a:t>FALSE </a:t>
          </a:r>
          <a:r>
            <a:rPr lang="en-CA" sz="1700" u="none" kern="1200" dirty="0"/>
            <a:t>Data protection ensures that personal employment information is not shared with others. This has nothing to do with agreeing not to continue a lawsuit or a complaint. There are also many exceptions (</a:t>
          </a:r>
          <a:r>
            <a:rPr lang="en-CA" sz="1700" u="none" kern="1200" dirty="0" err="1"/>
            <a:t>eg</a:t>
          </a:r>
          <a:r>
            <a:rPr lang="en-CA" sz="1700" u="none" kern="1200" dirty="0"/>
            <a:t> for public health and safety) which could apply to protecting an abuser</a:t>
          </a:r>
          <a:endParaRPr lang="en-US" sz="1700" u="none" kern="1200" dirty="0"/>
        </a:p>
      </dsp:txBody>
      <dsp:txXfrm>
        <a:off x="85463" y="3762121"/>
        <a:ext cx="6092714" cy="1579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C6BC-1E05-E648-8694-0916064310AF}">
      <dsp:nvSpPr>
        <dsp:cNvPr id="0" name=""/>
        <dsp:cNvSpPr/>
      </dsp:nvSpPr>
      <dsp:spPr>
        <a:xfrm>
          <a:off x="0" y="29410"/>
          <a:ext cx="6263640" cy="17519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Victims are always at the table when an NDA is agreed</a:t>
          </a:r>
        </a:p>
      </dsp:txBody>
      <dsp:txXfrm>
        <a:off x="85522" y="114932"/>
        <a:ext cx="6092596" cy="1580884"/>
      </dsp:txXfrm>
    </dsp:sp>
    <dsp:sp modelId="{31319615-5DD6-A042-B231-0C9F57927F47}">
      <dsp:nvSpPr>
        <dsp:cNvPr id="0" name=""/>
        <dsp:cNvSpPr/>
      </dsp:nvSpPr>
      <dsp:spPr>
        <a:xfrm>
          <a:off x="0" y="1876379"/>
          <a:ext cx="6263640" cy="1751928"/>
        </a:xfrm>
        <a:prstGeom prst="roundRect">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dirty="0"/>
            <a:t>NDAs are reasonable and not overly restrictive</a:t>
          </a:r>
          <a:endParaRPr lang="en-US" sz="3300" kern="1200" dirty="0"/>
        </a:p>
      </dsp:txBody>
      <dsp:txXfrm>
        <a:off x="85522" y="1961901"/>
        <a:ext cx="6092596" cy="1580884"/>
      </dsp:txXfrm>
    </dsp:sp>
    <dsp:sp modelId="{B90EDF26-AAD2-844B-9B07-3ED52934F108}">
      <dsp:nvSpPr>
        <dsp:cNvPr id="0" name=""/>
        <dsp:cNvSpPr/>
      </dsp:nvSpPr>
      <dsp:spPr>
        <a:xfrm>
          <a:off x="0" y="3723348"/>
          <a:ext cx="6263640" cy="1751928"/>
        </a:xfrm>
        <a:prstGeom prst="round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dirty="0"/>
            <a:t>NDAs are only used in final settlement/ resolution agreements</a:t>
          </a:r>
          <a:endParaRPr lang="en-US" sz="3300" kern="1200" dirty="0"/>
        </a:p>
      </dsp:txBody>
      <dsp:txXfrm>
        <a:off x="85522" y="3808870"/>
        <a:ext cx="6092596" cy="158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C6BC-1E05-E648-8694-0916064310AF}">
      <dsp:nvSpPr>
        <dsp:cNvPr id="0" name=""/>
        <dsp:cNvSpPr/>
      </dsp:nvSpPr>
      <dsp:spPr>
        <a:xfrm>
          <a:off x="0" y="395423"/>
          <a:ext cx="6263640" cy="1542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Victims are always at the table when an NDA is agreed</a:t>
          </a:r>
        </a:p>
        <a:p>
          <a:pPr marL="0" lvl="0" indent="0" algn="l" defTabSz="666750">
            <a:lnSpc>
              <a:spcPct val="90000"/>
            </a:lnSpc>
            <a:spcBef>
              <a:spcPct val="0"/>
            </a:spcBef>
            <a:spcAft>
              <a:spcPct val="35000"/>
            </a:spcAft>
            <a:buNone/>
          </a:pPr>
          <a:r>
            <a:rPr lang="en-US" sz="1500" u="sng" kern="1200" dirty="0"/>
            <a:t>FALSE</a:t>
          </a:r>
          <a:r>
            <a:rPr lang="en-US" sz="1500" kern="1200" dirty="0"/>
            <a:t> Many agreements are made between universities and staff to protect themselves and the  victims are not at the table</a:t>
          </a:r>
        </a:p>
      </dsp:txBody>
      <dsp:txXfrm>
        <a:off x="75298" y="470721"/>
        <a:ext cx="6113044" cy="1391884"/>
      </dsp:txXfrm>
    </dsp:sp>
    <dsp:sp modelId="{31319615-5DD6-A042-B231-0C9F57927F47}">
      <dsp:nvSpPr>
        <dsp:cNvPr id="0" name=""/>
        <dsp:cNvSpPr/>
      </dsp:nvSpPr>
      <dsp:spPr>
        <a:xfrm>
          <a:off x="0" y="1981103"/>
          <a:ext cx="6263640" cy="1542480"/>
        </a:xfrm>
        <a:prstGeom prst="roundRect">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NDAs are reasonable and not overly restrictive</a:t>
          </a:r>
        </a:p>
        <a:p>
          <a:pPr marL="0" lvl="0" indent="0" algn="l" defTabSz="666750">
            <a:lnSpc>
              <a:spcPct val="90000"/>
            </a:lnSpc>
            <a:spcBef>
              <a:spcPct val="0"/>
            </a:spcBef>
            <a:spcAft>
              <a:spcPct val="35000"/>
            </a:spcAft>
            <a:buNone/>
          </a:pPr>
          <a:r>
            <a:rPr lang="en-CA" sz="1500" u="sng" kern="1200" dirty="0"/>
            <a:t>FALSE </a:t>
          </a:r>
          <a:r>
            <a:rPr lang="en-CA" sz="1500" kern="1200" dirty="0"/>
            <a:t>NDAs frequently include clauses preventing speaking with family, friends, colleagues and even a therapist. They are almost always excessively broad.</a:t>
          </a:r>
          <a:endParaRPr lang="en-US" sz="1500" kern="1200" dirty="0"/>
        </a:p>
      </dsp:txBody>
      <dsp:txXfrm>
        <a:off x="75298" y="2056401"/>
        <a:ext cx="6113044" cy="1391884"/>
      </dsp:txXfrm>
    </dsp:sp>
    <dsp:sp modelId="{B90EDF26-AAD2-844B-9B07-3ED52934F108}">
      <dsp:nvSpPr>
        <dsp:cNvPr id="0" name=""/>
        <dsp:cNvSpPr/>
      </dsp:nvSpPr>
      <dsp:spPr>
        <a:xfrm>
          <a:off x="0" y="3566784"/>
          <a:ext cx="6263640" cy="1542480"/>
        </a:xfrm>
        <a:prstGeom prst="round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NDAs are only used in final settlement/ resolution agreements</a:t>
          </a:r>
        </a:p>
        <a:p>
          <a:pPr marL="0" lvl="0" indent="0" algn="l" defTabSz="666750">
            <a:lnSpc>
              <a:spcPct val="90000"/>
            </a:lnSpc>
            <a:spcBef>
              <a:spcPct val="0"/>
            </a:spcBef>
            <a:spcAft>
              <a:spcPct val="35000"/>
            </a:spcAft>
            <a:buNone/>
          </a:pPr>
          <a:r>
            <a:rPr lang="en-CA" sz="1500" u="sng" kern="1200" dirty="0"/>
            <a:t>FALSE</a:t>
          </a:r>
          <a:r>
            <a:rPr lang="en-CA" sz="1500" kern="1200" dirty="0"/>
            <a:t> NDAs are often used at the beginning of a complaint investigation / mediation and are “for ever” - whereas confidentiality has in the past been only for the </a:t>
          </a:r>
          <a:r>
            <a:rPr lang="en-CA" sz="1500" i="1" kern="1200" dirty="0"/>
            <a:t>duration</a:t>
          </a:r>
          <a:r>
            <a:rPr lang="en-CA" sz="1500" kern="1200" dirty="0"/>
            <a:t> of the investigation. NDAs are also sometimes used to permit access to the full decision outcome for complainants, which should be a right.</a:t>
          </a:r>
          <a:endParaRPr lang="en-US" sz="1500" kern="1200" dirty="0"/>
        </a:p>
      </dsp:txBody>
      <dsp:txXfrm>
        <a:off x="75298" y="3642082"/>
        <a:ext cx="6113044" cy="1391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333D6-6613-3148-9072-14A5F3CA29F4}">
      <dsp:nvSpPr>
        <dsp:cNvPr id="0" name=""/>
        <dsp:cNvSpPr/>
      </dsp:nvSpPr>
      <dsp:spPr>
        <a:xfrm>
          <a:off x="0" y="56442"/>
          <a:ext cx="8742263" cy="9224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non-disclosure agreement and a non-disclosure clause</a:t>
          </a:r>
        </a:p>
      </dsp:txBody>
      <dsp:txXfrm>
        <a:off x="27017" y="83459"/>
        <a:ext cx="7668958" cy="868383"/>
      </dsp:txXfrm>
    </dsp:sp>
    <dsp:sp modelId="{8956D7C8-44E1-9C49-A668-EA30D276A565}">
      <dsp:nvSpPr>
        <dsp:cNvPr id="0" name=""/>
        <dsp:cNvSpPr/>
      </dsp:nvSpPr>
      <dsp:spPr>
        <a:xfrm>
          <a:off x="732164" y="1090129"/>
          <a:ext cx="8742263" cy="922417"/>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non-disclosure agreement, a compromise agreement, a confidentiality agreement</a:t>
          </a:r>
        </a:p>
      </dsp:txBody>
      <dsp:txXfrm>
        <a:off x="759181" y="1117146"/>
        <a:ext cx="7356493" cy="868383"/>
      </dsp:txXfrm>
    </dsp:sp>
    <dsp:sp modelId="{A5489D17-8477-D94E-B805-999FF2DB9D93}">
      <dsp:nvSpPr>
        <dsp:cNvPr id="0" name=""/>
        <dsp:cNvSpPr/>
      </dsp:nvSpPr>
      <dsp:spPr>
        <a:xfrm>
          <a:off x="1453401" y="2180258"/>
          <a:ext cx="8742263" cy="922417"/>
        </a:xfrm>
        <a:prstGeom prst="roundRect">
          <a:avLst>
            <a:gd name="adj" fmla="val 10000"/>
          </a:avLst>
        </a:prstGeom>
        <a:solidFill>
          <a:schemeClr val="accent5">
            <a:hueOff val="-10709323"/>
            <a:satOff val="191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An NDA and a confidentiality agreement for the duration of a process like mediation or investigation</a:t>
          </a:r>
        </a:p>
      </dsp:txBody>
      <dsp:txXfrm>
        <a:off x="1480418" y="2207275"/>
        <a:ext cx="7367421" cy="868383"/>
      </dsp:txXfrm>
    </dsp:sp>
    <dsp:sp modelId="{A1DD63B6-9904-744A-B060-97622B7453AA}">
      <dsp:nvSpPr>
        <dsp:cNvPr id="0" name=""/>
        <dsp:cNvSpPr/>
      </dsp:nvSpPr>
      <dsp:spPr>
        <a:xfrm>
          <a:off x="2185565" y="3270387"/>
          <a:ext cx="8742263" cy="922417"/>
        </a:xfrm>
        <a:prstGeom prst="roundRect">
          <a:avLst>
            <a:gd name="adj" fmla="val 10000"/>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An NDA and a non-disparagement clause</a:t>
          </a:r>
        </a:p>
      </dsp:txBody>
      <dsp:txXfrm>
        <a:off x="2212582" y="3297404"/>
        <a:ext cx="7356493" cy="868383"/>
      </dsp:txXfrm>
    </dsp:sp>
    <dsp:sp modelId="{092BF703-920E-E549-AC85-BA176417EF8A}">
      <dsp:nvSpPr>
        <dsp:cNvPr id="0" name=""/>
        <dsp:cNvSpPr/>
      </dsp:nvSpPr>
      <dsp:spPr>
        <a:xfrm>
          <a:off x="8142692" y="706487"/>
          <a:ext cx="599571" cy="59957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77595" y="706487"/>
        <a:ext cx="329765" cy="451177"/>
      </dsp:txXfrm>
    </dsp:sp>
    <dsp:sp modelId="{90A14D77-5DD4-C849-B7CE-5BC9376D5772}">
      <dsp:nvSpPr>
        <dsp:cNvPr id="0" name=""/>
        <dsp:cNvSpPr/>
      </dsp:nvSpPr>
      <dsp:spPr>
        <a:xfrm>
          <a:off x="8874856" y="1796616"/>
          <a:ext cx="599571" cy="599571"/>
        </a:xfrm>
        <a:prstGeom prst="downArrow">
          <a:avLst>
            <a:gd name="adj1" fmla="val 55000"/>
            <a:gd name="adj2" fmla="val 45000"/>
          </a:avLst>
        </a:prstGeom>
        <a:solidFill>
          <a:schemeClr val="accent5">
            <a:tint val="40000"/>
            <a:alpha val="90000"/>
            <a:hueOff val="-8053163"/>
            <a:satOff val="1456"/>
            <a:lumOff val="-51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09759" y="1796616"/>
        <a:ext cx="329765" cy="451177"/>
      </dsp:txXfrm>
    </dsp:sp>
    <dsp:sp modelId="{5274EE68-84C9-CF4F-86A9-43586E1A7414}">
      <dsp:nvSpPr>
        <dsp:cNvPr id="0" name=""/>
        <dsp:cNvSpPr/>
      </dsp:nvSpPr>
      <dsp:spPr>
        <a:xfrm>
          <a:off x="9596093" y="2886746"/>
          <a:ext cx="599571" cy="599571"/>
        </a:xfrm>
        <a:prstGeom prst="downArrow">
          <a:avLst>
            <a:gd name="adj1" fmla="val 55000"/>
            <a:gd name="adj2" fmla="val 45000"/>
          </a:avLst>
        </a:prstGeom>
        <a:solidFill>
          <a:schemeClr val="accent5">
            <a:tint val="40000"/>
            <a:alpha val="90000"/>
            <a:hueOff val="-16106327"/>
            <a:satOff val="2911"/>
            <a:lumOff val="-1019"/>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730996" y="2886746"/>
        <a:ext cx="329765" cy="451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333D6-6613-3148-9072-14A5F3CA29F4}">
      <dsp:nvSpPr>
        <dsp:cNvPr id="0" name=""/>
        <dsp:cNvSpPr/>
      </dsp:nvSpPr>
      <dsp:spPr>
        <a:xfrm>
          <a:off x="0" y="56442"/>
          <a:ext cx="8742263" cy="9224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 non-disclosure agreement and a non-disclosure clause NOTHING IN PRACTICE</a:t>
          </a:r>
        </a:p>
      </dsp:txBody>
      <dsp:txXfrm>
        <a:off x="27017" y="83459"/>
        <a:ext cx="7668958" cy="868383"/>
      </dsp:txXfrm>
    </dsp:sp>
    <dsp:sp modelId="{8956D7C8-44E1-9C49-A668-EA30D276A565}">
      <dsp:nvSpPr>
        <dsp:cNvPr id="0" name=""/>
        <dsp:cNvSpPr/>
      </dsp:nvSpPr>
      <dsp:spPr>
        <a:xfrm>
          <a:off x="732164" y="1090129"/>
          <a:ext cx="8742263" cy="922417"/>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 non-disclosure agreement, a compromise agreement, a confidentiality agreement NOTHING IN PRACTICE</a:t>
          </a:r>
        </a:p>
      </dsp:txBody>
      <dsp:txXfrm>
        <a:off x="759181" y="1117146"/>
        <a:ext cx="7356493" cy="868383"/>
      </dsp:txXfrm>
    </dsp:sp>
    <dsp:sp modelId="{A5489D17-8477-D94E-B805-999FF2DB9D93}">
      <dsp:nvSpPr>
        <dsp:cNvPr id="0" name=""/>
        <dsp:cNvSpPr/>
      </dsp:nvSpPr>
      <dsp:spPr>
        <a:xfrm>
          <a:off x="1453401" y="2180258"/>
          <a:ext cx="8742263" cy="922417"/>
        </a:xfrm>
        <a:prstGeom prst="roundRect">
          <a:avLst>
            <a:gd name="adj" fmla="val 10000"/>
          </a:avLst>
        </a:prstGeom>
        <a:solidFill>
          <a:schemeClr val="accent5">
            <a:hueOff val="-10709323"/>
            <a:satOff val="191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An NDA and a confidentiality agreement for the duration of a process like mediation or investigation </a:t>
          </a:r>
        </a:p>
        <a:p>
          <a:pPr marL="0" lvl="0" indent="0" algn="l" defTabSz="577850">
            <a:lnSpc>
              <a:spcPct val="90000"/>
            </a:lnSpc>
            <a:spcBef>
              <a:spcPct val="0"/>
            </a:spcBef>
            <a:spcAft>
              <a:spcPct val="35000"/>
            </a:spcAft>
            <a:buNone/>
          </a:pPr>
          <a:r>
            <a:rPr lang="en-US" sz="1300" kern="1200" dirty="0"/>
            <a:t>NDAs are for ever – process confidentiality is just for the duration of the process to enable open bargaining</a:t>
          </a:r>
        </a:p>
      </dsp:txBody>
      <dsp:txXfrm>
        <a:off x="1480418" y="2207275"/>
        <a:ext cx="7367421" cy="868383"/>
      </dsp:txXfrm>
    </dsp:sp>
    <dsp:sp modelId="{A1DD63B6-9904-744A-B060-97622B7453AA}">
      <dsp:nvSpPr>
        <dsp:cNvPr id="0" name=""/>
        <dsp:cNvSpPr/>
      </dsp:nvSpPr>
      <dsp:spPr>
        <a:xfrm>
          <a:off x="2185565" y="3270387"/>
          <a:ext cx="8742263" cy="922417"/>
        </a:xfrm>
        <a:prstGeom prst="roundRect">
          <a:avLst>
            <a:gd name="adj" fmla="val 10000"/>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An NDA and a non-disparagement clause</a:t>
          </a:r>
        </a:p>
        <a:p>
          <a:pPr marL="0" lvl="0" indent="0" algn="l" defTabSz="577850">
            <a:lnSpc>
              <a:spcPct val="90000"/>
            </a:lnSpc>
            <a:spcBef>
              <a:spcPct val="0"/>
            </a:spcBef>
            <a:spcAft>
              <a:spcPct val="35000"/>
            </a:spcAft>
            <a:buNone/>
          </a:pPr>
          <a:r>
            <a:rPr lang="en-US" sz="1300" kern="1200" dirty="0"/>
            <a:t>Non-disparagement clauses go even further than NDAs. They make the assessment of any “harm” done by speaking about what happened the subjective decision of the party who is the alleged perpetrator/ institution</a:t>
          </a:r>
        </a:p>
      </dsp:txBody>
      <dsp:txXfrm>
        <a:off x="2212582" y="3297404"/>
        <a:ext cx="7356493" cy="868383"/>
      </dsp:txXfrm>
    </dsp:sp>
    <dsp:sp modelId="{092BF703-920E-E549-AC85-BA176417EF8A}">
      <dsp:nvSpPr>
        <dsp:cNvPr id="0" name=""/>
        <dsp:cNvSpPr/>
      </dsp:nvSpPr>
      <dsp:spPr>
        <a:xfrm>
          <a:off x="8142692" y="706487"/>
          <a:ext cx="599571" cy="59957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77595" y="706487"/>
        <a:ext cx="329765" cy="451177"/>
      </dsp:txXfrm>
    </dsp:sp>
    <dsp:sp modelId="{90A14D77-5DD4-C849-B7CE-5BC9376D5772}">
      <dsp:nvSpPr>
        <dsp:cNvPr id="0" name=""/>
        <dsp:cNvSpPr/>
      </dsp:nvSpPr>
      <dsp:spPr>
        <a:xfrm>
          <a:off x="8874856" y="1796616"/>
          <a:ext cx="599571" cy="599571"/>
        </a:xfrm>
        <a:prstGeom prst="downArrow">
          <a:avLst>
            <a:gd name="adj1" fmla="val 55000"/>
            <a:gd name="adj2" fmla="val 45000"/>
          </a:avLst>
        </a:prstGeom>
        <a:solidFill>
          <a:schemeClr val="accent5">
            <a:tint val="40000"/>
            <a:alpha val="90000"/>
            <a:hueOff val="-8053163"/>
            <a:satOff val="1456"/>
            <a:lumOff val="-51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09759" y="1796616"/>
        <a:ext cx="329765" cy="451177"/>
      </dsp:txXfrm>
    </dsp:sp>
    <dsp:sp modelId="{5274EE68-84C9-CF4F-86A9-43586E1A7414}">
      <dsp:nvSpPr>
        <dsp:cNvPr id="0" name=""/>
        <dsp:cNvSpPr/>
      </dsp:nvSpPr>
      <dsp:spPr>
        <a:xfrm>
          <a:off x="9596093" y="2886746"/>
          <a:ext cx="599571" cy="599571"/>
        </a:xfrm>
        <a:prstGeom prst="downArrow">
          <a:avLst>
            <a:gd name="adj1" fmla="val 55000"/>
            <a:gd name="adj2" fmla="val 45000"/>
          </a:avLst>
        </a:prstGeom>
        <a:solidFill>
          <a:schemeClr val="accent5">
            <a:tint val="40000"/>
            <a:alpha val="90000"/>
            <a:hueOff val="-16106327"/>
            <a:satOff val="2911"/>
            <a:lumOff val="-1019"/>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55C5B-DD10-CF4F-A456-950C05E761A9}" type="datetimeFigureOut">
              <a:rPr lang="en-US" smtClean="0"/>
              <a:t>7/14/22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92B40-15E9-B14E-8792-30DF2DD1E5F6}" type="slidenum">
              <a:rPr lang="en-US" smtClean="0"/>
              <a:t>‹#›</a:t>
            </a:fld>
            <a:endParaRPr lang="en-US"/>
          </a:p>
        </p:txBody>
      </p:sp>
    </p:spTree>
    <p:extLst>
      <p:ext uri="{BB962C8B-B14F-4D97-AF65-F5344CB8AC3E}">
        <p14:creationId xmlns:p14="http://schemas.microsoft.com/office/powerpoint/2010/main" val="426495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39B09-8119-1646-997B-37D360C2AC67}"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42177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113906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04920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332FE69-2EF9-F540-92AC-67573BFD350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2505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310119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B439B09-8119-1646-997B-37D360C2AC67}" type="datetimeFigureOut">
              <a:rPr lang="en-US" smtClean="0"/>
              <a:t>7/14/22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44989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B439B09-8119-1646-997B-37D360C2AC67}" type="datetimeFigureOut">
              <a:rPr lang="en-US" smtClean="0"/>
              <a:t>7/14/22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183250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39B09-8119-1646-997B-37D360C2AC67}"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89320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B439B09-8119-1646-997B-37D360C2AC67}" type="datetimeFigureOut">
              <a:rPr lang="en-US" smtClean="0"/>
              <a:t>7/14/22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332FE69-2EF9-F540-92AC-67573BFD3504}" type="slidenum">
              <a:rPr lang="en-US" smtClean="0"/>
              <a:t>‹#›</a:t>
            </a:fld>
            <a:endParaRPr lang="en-US"/>
          </a:p>
        </p:txBody>
      </p:sp>
    </p:spTree>
    <p:extLst>
      <p:ext uri="{BB962C8B-B14F-4D97-AF65-F5344CB8AC3E}">
        <p14:creationId xmlns:p14="http://schemas.microsoft.com/office/powerpoint/2010/main" val="315613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39B09-8119-1646-997B-37D360C2AC67}"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5812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39B09-8119-1646-997B-37D360C2AC67}"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131077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109851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39B09-8119-1646-997B-37D360C2AC67}" type="datetimeFigureOut">
              <a:rPr lang="en-US" smtClean="0"/>
              <a:t>7/14/22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83217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39B09-8119-1646-997B-37D360C2AC67}" type="datetimeFigureOut">
              <a:rPr lang="en-US" smtClean="0"/>
              <a:t>7/14/22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18076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B439B09-8119-1646-997B-37D360C2AC67}" type="datetimeFigureOut">
              <a:rPr lang="en-US" smtClean="0"/>
              <a:t>7/14/22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379955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00949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39B09-8119-1646-997B-37D360C2AC67}"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2FE69-2EF9-F540-92AC-67573BFD3504}" type="slidenum">
              <a:rPr lang="en-US" smtClean="0"/>
              <a:t>‹#›</a:t>
            </a:fld>
            <a:endParaRPr lang="en-US"/>
          </a:p>
        </p:txBody>
      </p:sp>
    </p:spTree>
    <p:extLst>
      <p:ext uri="{BB962C8B-B14F-4D97-AF65-F5344CB8AC3E}">
        <p14:creationId xmlns:p14="http://schemas.microsoft.com/office/powerpoint/2010/main" val="245056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439B09-8119-1646-997B-37D360C2AC67}" type="datetimeFigureOut">
              <a:rPr lang="en-US" smtClean="0"/>
              <a:t>7/14/22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332FE69-2EF9-F540-92AC-67573BFD3504}" type="slidenum">
              <a:rPr lang="en-US" smtClean="0"/>
              <a:t>‹#›</a:t>
            </a:fld>
            <a:endParaRPr lang="en-US"/>
          </a:p>
        </p:txBody>
      </p:sp>
    </p:spTree>
    <p:extLst>
      <p:ext uri="{BB962C8B-B14F-4D97-AF65-F5344CB8AC3E}">
        <p14:creationId xmlns:p14="http://schemas.microsoft.com/office/powerpoint/2010/main" val="5838519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 name="Rectangle 1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99E8B2-72B4-1E4E-8DAC-5ED9451140C0}"/>
              </a:ext>
            </a:extLst>
          </p:cNvPr>
          <p:cNvSpPr>
            <a:spLocks noGrp="1"/>
          </p:cNvSpPr>
          <p:nvPr>
            <p:ph type="ctrTitle"/>
          </p:nvPr>
        </p:nvSpPr>
        <p:spPr>
          <a:xfrm>
            <a:off x="680322" y="2063262"/>
            <a:ext cx="3739278" cy="2661138"/>
          </a:xfrm>
        </p:spPr>
        <p:txBody>
          <a:bodyPr anchor="ctr">
            <a:normAutofit/>
          </a:bodyPr>
          <a:lstStyle/>
          <a:p>
            <a:br>
              <a:rPr lang="en-US" sz="3400" dirty="0"/>
            </a:br>
            <a:r>
              <a:rPr lang="en-US" sz="3400" dirty="0"/>
              <a:t>Zelda Perkins and Julie Macfarlane</a:t>
            </a:r>
            <a:br>
              <a:rPr lang="en-US" sz="3400" dirty="0"/>
            </a:br>
            <a:endParaRPr lang="en-US" sz="3400" dirty="0"/>
          </a:p>
        </p:txBody>
      </p:sp>
      <p:sp>
        <p:nvSpPr>
          <p:cNvPr id="3" name="Subtitle 2">
            <a:extLst>
              <a:ext uri="{FF2B5EF4-FFF2-40B4-BE49-F238E27FC236}">
                <a16:creationId xmlns:a16="http://schemas.microsoft.com/office/drawing/2014/main" id="{3B56AF3F-D620-4746-9436-725B14A7F408}"/>
              </a:ext>
            </a:extLst>
          </p:cNvPr>
          <p:cNvSpPr>
            <a:spLocks noGrp="1"/>
          </p:cNvSpPr>
          <p:nvPr>
            <p:ph type="subTitle" idx="1"/>
          </p:nvPr>
        </p:nvSpPr>
        <p:spPr>
          <a:xfrm>
            <a:off x="680323" y="5101298"/>
            <a:ext cx="3739277" cy="1116622"/>
          </a:xfrm>
        </p:spPr>
        <p:txBody>
          <a:bodyPr>
            <a:normAutofit/>
          </a:bodyPr>
          <a:lstStyle/>
          <a:p>
            <a:br>
              <a:rPr lang="en-CA" dirty="0"/>
            </a:br>
            <a:r>
              <a:rPr lang="en-CA" err="1"/>
              <a:t>cantbuymysilence.com</a:t>
            </a:r>
            <a:endParaRPr lang="en-CA"/>
          </a:p>
          <a:p>
            <a:r>
              <a:rPr lang="en-CA"/>
              <a:t>@</a:t>
            </a:r>
            <a:r>
              <a:rPr lang="en-CA" err="1"/>
              <a:t>cbmsilence</a:t>
            </a:r>
            <a:endParaRPr lang="en-CA"/>
          </a:p>
          <a:p>
            <a:endParaRPr lang="en-CA" dirty="0"/>
          </a:p>
          <a:p>
            <a:endParaRPr lang="en-US" dirty="0"/>
          </a:p>
        </p:txBody>
      </p:sp>
      <p:pic>
        <p:nvPicPr>
          <p:cNvPr id="4" name="Picture 3">
            <a:extLst>
              <a:ext uri="{FF2B5EF4-FFF2-40B4-BE49-F238E27FC236}">
                <a16:creationId xmlns:a16="http://schemas.microsoft.com/office/drawing/2014/main" id="{C39F1241-7430-D749-A8C7-598CE6384B81}"/>
              </a:ext>
            </a:extLst>
          </p:cNvPr>
          <p:cNvPicPr>
            <a:picLocks noChangeAspect="1"/>
          </p:cNvPicPr>
          <p:nvPr/>
        </p:nvPicPr>
        <p:blipFill>
          <a:blip r:embed="rId4"/>
          <a:stretch>
            <a:fillRect/>
          </a:stretch>
        </p:blipFill>
        <p:spPr>
          <a:xfrm>
            <a:off x="4644526" y="1730713"/>
            <a:ext cx="7544298" cy="385569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8756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9561-D3C3-F7A4-6B9F-24A5EEDA46C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True or false?</a:t>
            </a:r>
          </a:p>
        </p:txBody>
      </p:sp>
      <p:graphicFrame>
        <p:nvGraphicFramePr>
          <p:cNvPr id="5" name="Content Placeholder 2">
            <a:extLst>
              <a:ext uri="{FF2B5EF4-FFF2-40B4-BE49-F238E27FC236}">
                <a16:creationId xmlns:a16="http://schemas.microsoft.com/office/drawing/2014/main" id="{B0652E6D-29D4-14F0-A0AF-24DB6ACBD048}"/>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82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9561-D3C3-F7A4-6B9F-24A5EEDA46C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True or false?</a:t>
            </a:r>
          </a:p>
        </p:txBody>
      </p:sp>
      <p:graphicFrame>
        <p:nvGraphicFramePr>
          <p:cNvPr id="5" name="Content Placeholder 2">
            <a:extLst>
              <a:ext uri="{FF2B5EF4-FFF2-40B4-BE49-F238E27FC236}">
                <a16:creationId xmlns:a16="http://schemas.microsoft.com/office/drawing/2014/main" id="{B0652E6D-29D4-14F0-A0AF-24DB6ACBD048}"/>
              </a:ext>
            </a:extLst>
          </p:cNvPr>
          <p:cNvGraphicFramePr>
            <a:graphicFrameLocks noGrp="1"/>
          </p:cNvGraphicFramePr>
          <p:nvPr>
            <p:ph idx="1"/>
            <p:extLst>
              <p:ext uri="{D42A27DB-BD31-4B8C-83A1-F6EECF244321}">
                <p14:modId xmlns:p14="http://schemas.microsoft.com/office/powerpoint/2010/main" val="23639212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90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563C-9DC9-9D8D-A545-8227E4020D3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True or false?</a:t>
            </a:r>
          </a:p>
        </p:txBody>
      </p:sp>
      <p:graphicFrame>
        <p:nvGraphicFramePr>
          <p:cNvPr id="5" name="Content Placeholder 2">
            <a:extLst>
              <a:ext uri="{FF2B5EF4-FFF2-40B4-BE49-F238E27FC236}">
                <a16:creationId xmlns:a16="http://schemas.microsoft.com/office/drawing/2014/main" id="{8A441978-1F73-332E-9F37-8BF6C416437D}"/>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11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563C-9DC9-9D8D-A545-8227E4020D3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True or false?</a:t>
            </a:r>
          </a:p>
        </p:txBody>
      </p:sp>
      <p:graphicFrame>
        <p:nvGraphicFramePr>
          <p:cNvPr id="5" name="Content Placeholder 2">
            <a:extLst>
              <a:ext uri="{FF2B5EF4-FFF2-40B4-BE49-F238E27FC236}">
                <a16:creationId xmlns:a16="http://schemas.microsoft.com/office/drawing/2014/main" id="{8A441978-1F73-332E-9F37-8BF6C416437D}"/>
              </a:ext>
            </a:extLst>
          </p:cNvPr>
          <p:cNvGraphicFramePr>
            <a:graphicFrameLocks noGrp="1"/>
          </p:cNvGraphicFramePr>
          <p:nvPr>
            <p:ph idx="1"/>
            <p:extLst>
              <p:ext uri="{D42A27DB-BD31-4B8C-83A1-F6EECF244321}">
                <p14:modId xmlns:p14="http://schemas.microsoft.com/office/powerpoint/2010/main" val="43724427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73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E6C3-5C03-05D6-1CF6-27CCCD3DE19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the difference between….</a:t>
            </a:r>
          </a:p>
        </p:txBody>
      </p:sp>
      <p:graphicFrame>
        <p:nvGraphicFramePr>
          <p:cNvPr id="20" name="Content Placeholder 2">
            <a:extLst>
              <a:ext uri="{FF2B5EF4-FFF2-40B4-BE49-F238E27FC236}">
                <a16:creationId xmlns:a16="http://schemas.microsoft.com/office/drawing/2014/main" id="{10A3C9C6-7A12-97BF-DC84-6DEBA3E4630D}"/>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223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E6C3-5C03-05D6-1CF6-27CCCD3DE19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the difference between….</a:t>
            </a:r>
          </a:p>
        </p:txBody>
      </p:sp>
      <p:graphicFrame>
        <p:nvGraphicFramePr>
          <p:cNvPr id="20" name="Content Placeholder 2">
            <a:extLst>
              <a:ext uri="{FF2B5EF4-FFF2-40B4-BE49-F238E27FC236}">
                <a16:creationId xmlns:a16="http://schemas.microsoft.com/office/drawing/2014/main" id="{10A3C9C6-7A12-97BF-DC84-6DEBA3E4630D}"/>
              </a:ext>
            </a:extLst>
          </p:cNvPr>
          <p:cNvGraphicFramePr>
            <a:graphicFrameLocks noGrp="1"/>
          </p:cNvGraphicFramePr>
          <p:nvPr>
            <p:ph idx="1"/>
            <p:extLst>
              <p:ext uri="{D42A27DB-BD31-4B8C-83A1-F6EECF244321}">
                <p14:modId xmlns:p14="http://schemas.microsoft.com/office/powerpoint/2010/main" val="25540692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13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6208-AB8A-4E49-BB40-624733F825D6}"/>
              </a:ext>
            </a:extLst>
          </p:cNvPr>
          <p:cNvSpPr>
            <a:spLocks noGrp="1"/>
          </p:cNvSpPr>
          <p:nvPr>
            <p:ph type="ctrTitle"/>
          </p:nvPr>
        </p:nvSpPr>
        <p:spPr/>
        <p:txBody>
          <a:bodyPr/>
          <a:lstStyle/>
          <a:p>
            <a:r>
              <a:rPr lang="en-US" sz="8800" dirty="0"/>
              <a:t>Non-disclosure agreements 101</a:t>
            </a:r>
          </a:p>
        </p:txBody>
      </p:sp>
      <p:sp>
        <p:nvSpPr>
          <p:cNvPr id="3" name="Subtitle 2">
            <a:extLst>
              <a:ext uri="{FF2B5EF4-FFF2-40B4-BE49-F238E27FC236}">
                <a16:creationId xmlns:a16="http://schemas.microsoft.com/office/drawing/2014/main" id="{D3D24B4F-1213-D843-97B6-9D2D6B3740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8731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1765-73E6-AD40-AAA7-99403F3DC141}"/>
              </a:ext>
            </a:extLst>
          </p:cNvPr>
          <p:cNvSpPr>
            <a:spLocks noGrp="1"/>
          </p:cNvSpPr>
          <p:nvPr>
            <p:ph type="title"/>
          </p:nvPr>
        </p:nvSpPr>
        <p:spPr/>
        <p:txBody>
          <a:bodyPr>
            <a:normAutofit/>
          </a:bodyPr>
          <a:lstStyle/>
          <a:p>
            <a:r>
              <a:rPr lang="en-US" sz="4000" dirty="0"/>
              <a:t>What are non-disclosure agreements?</a:t>
            </a:r>
          </a:p>
        </p:txBody>
      </p:sp>
      <p:sp>
        <p:nvSpPr>
          <p:cNvPr id="3" name="Content Placeholder 2">
            <a:extLst>
              <a:ext uri="{FF2B5EF4-FFF2-40B4-BE49-F238E27FC236}">
                <a16:creationId xmlns:a16="http://schemas.microsoft.com/office/drawing/2014/main" id="{CC73CE4C-5A69-D840-89AC-D60EE788B016}"/>
              </a:ext>
            </a:extLst>
          </p:cNvPr>
          <p:cNvSpPr>
            <a:spLocks noGrp="1"/>
          </p:cNvSpPr>
          <p:nvPr>
            <p:ph idx="1"/>
          </p:nvPr>
        </p:nvSpPr>
        <p:spPr/>
        <p:txBody>
          <a:bodyPr>
            <a:noAutofit/>
          </a:bodyPr>
          <a:lstStyle/>
          <a:p>
            <a:r>
              <a:rPr lang="en-US" sz="4000" dirty="0"/>
              <a:t>A non-disclosure agreement (“NDA”) is a contractual agreement in which the parties make a mutual agreement not to disclose material or knowledge designated as confidential to third parties</a:t>
            </a:r>
            <a:r>
              <a:rPr lang="en-CA" sz="4000" dirty="0"/>
              <a:t> </a:t>
            </a:r>
            <a:endParaRPr lang="en-US" sz="4000" dirty="0"/>
          </a:p>
        </p:txBody>
      </p:sp>
    </p:spTree>
    <p:extLst>
      <p:ext uri="{BB962C8B-B14F-4D97-AF65-F5344CB8AC3E}">
        <p14:creationId xmlns:p14="http://schemas.microsoft.com/office/powerpoint/2010/main" val="2700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BF5B-6299-E660-B14A-83A182FB62EB}"/>
              </a:ext>
            </a:extLst>
          </p:cNvPr>
          <p:cNvSpPr>
            <a:spLocks noGrp="1"/>
          </p:cNvSpPr>
          <p:nvPr>
            <p:ph type="title"/>
          </p:nvPr>
        </p:nvSpPr>
        <p:spPr>
          <a:xfrm>
            <a:off x="1098468" y="885651"/>
            <a:ext cx="3229803" cy="4624603"/>
          </a:xfrm>
        </p:spPr>
        <p:txBody>
          <a:bodyPr>
            <a:normAutofit/>
          </a:bodyPr>
          <a:lstStyle/>
          <a:p>
            <a:r>
              <a:rPr lang="en-US">
                <a:solidFill>
                  <a:srgbClr val="FFFFFF"/>
                </a:solidFill>
              </a:rPr>
              <a:t>Essential elements of an NDA</a:t>
            </a:r>
          </a:p>
        </p:txBody>
      </p:sp>
      <p:sp>
        <p:nvSpPr>
          <p:cNvPr id="3" name="Content Placeholder 2">
            <a:extLst>
              <a:ext uri="{FF2B5EF4-FFF2-40B4-BE49-F238E27FC236}">
                <a16:creationId xmlns:a16="http://schemas.microsoft.com/office/drawing/2014/main" id="{A323A675-99FF-15AC-5794-B5C7A0608B4A}"/>
              </a:ext>
            </a:extLst>
          </p:cNvPr>
          <p:cNvSpPr>
            <a:spLocks noGrp="1"/>
          </p:cNvSpPr>
          <p:nvPr>
            <p:ph idx="1"/>
          </p:nvPr>
        </p:nvSpPr>
        <p:spPr>
          <a:xfrm>
            <a:off x="4978708" y="2233913"/>
            <a:ext cx="6525220" cy="3819645"/>
          </a:xfrm>
        </p:spPr>
        <p:txBody>
          <a:bodyPr anchor="ctr">
            <a:normAutofit/>
          </a:bodyPr>
          <a:lstStyle/>
          <a:p>
            <a:r>
              <a:rPr lang="en-US" dirty="0"/>
              <a:t>They are mutual / reciprocal (victims are pressured to promise silence in order to secure a settlement that protects their own privacy)</a:t>
            </a:r>
          </a:p>
          <a:p>
            <a:r>
              <a:rPr lang="en-US" dirty="0"/>
              <a:t>Permanent (may even bind “successors”)</a:t>
            </a:r>
          </a:p>
          <a:p>
            <a:r>
              <a:rPr lang="en-US" dirty="0"/>
              <a:t>Requires confidentiality in relation to all third parties, sometimes with named exceptions </a:t>
            </a:r>
          </a:p>
          <a:p>
            <a:r>
              <a:rPr lang="en-US" dirty="0"/>
              <a:t>Breaking the NDA technically means contract breach and may lead to </a:t>
            </a:r>
            <a:r>
              <a:rPr lang="en-US" dirty="0" err="1"/>
              <a:t>explusion</a:t>
            </a:r>
            <a:endParaRPr lang="en-US" dirty="0"/>
          </a:p>
          <a:p>
            <a:endParaRPr lang="en-US" sz="2400" dirty="0"/>
          </a:p>
        </p:txBody>
      </p:sp>
    </p:spTree>
    <p:extLst>
      <p:ext uri="{BB962C8B-B14F-4D97-AF65-F5344CB8AC3E}">
        <p14:creationId xmlns:p14="http://schemas.microsoft.com/office/powerpoint/2010/main" val="42534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93E0-6A22-EE41-BC6D-A5502AD4CA4F}"/>
              </a:ext>
            </a:extLst>
          </p:cNvPr>
          <p:cNvSpPr>
            <a:spLocks noGrp="1"/>
          </p:cNvSpPr>
          <p:nvPr>
            <p:ph type="title"/>
          </p:nvPr>
        </p:nvSpPr>
        <p:spPr/>
        <p:txBody>
          <a:bodyPr>
            <a:noAutofit/>
          </a:bodyPr>
          <a:lstStyle/>
          <a:p>
            <a:r>
              <a:rPr lang="en-US" sz="4400" dirty="0"/>
              <a:t>When do universities use NDAs?</a:t>
            </a:r>
          </a:p>
        </p:txBody>
      </p:sp>
      <p:sp>
        <p:nvSpPr>
          <p:cNvPr id="3" name="Content Placeholder 2">
            <a:extLst>
              <a:ext uri="{FF2B5EF4-FFF2-40B4-BE49-F238E27FC236}">
                <a16:creationId xmlns:a16="http://schemas.microsoft.com/office/drawing/2014/main" id="{C5F808B2-8F80-E449-9587-A06C9411D34D}"/>
              </a:ext>
            </a:extLst>
          </p:cNvPr>
          <p:cNvSpPr>
            <a:spLocks noGrp="1"/>
          </p:cNvSpPr>
          <p:nvPr>
            <p:ph idx="1"/>
          </p:nvPr>
        </p:nvSpPr>
        <p:spPr>
          <a:xfrm>
            <a:off x="680321" y="2174789"/>
            <a:ext cx="9613861" cy="4806779"/>
          </a:xfrm>
        </p:spPr>
        <p:txBody>
          <a:bodyPr>
            <a:normAutofit/>
          </a:bodyPr>
          <a:lstStyle/>
          <a:p>
            <a:pPr marL="0" indent="0">
              <a:lnSpc>
                <a:spcPct val="100000"/>
              </a:lnSpc>
              <a:buNone/>
            </a:pPr>
            <a:r>
              <a:rPr lang="en-US" sz="2800" dirty="0"/>
              <a:t>Pre-emptively	         To permit access 	In a final </a:t>
            </a:r>
          </a:p>
          <a:p>
            <a:pPr marL="0" indent="0">
              <a:lnSpc>
                <a:spcPct val="100000"/>
              </a:lnSpc>
              <a:buNone/>
            </a:pPr>
            <a:r>
              <a:rPr lang="en-US" sz="2800" dirty="0"/>
              <a:t>before mediation/	to the decision		“resolution”</a:t>
            </a:r>
          </a:p>
          <a:p>
            <a:pPr marL="0" indent="0">
              <a:lnSpc>
                <a:spcPct val="100000"/>
              </a:lnSpc>
              <a:buNone/>
            </a:pPr>
            <a:r>
              <a:rPr lang="en-US" sz="2800" dirty="0"/>
              <a:t>investigation</a:t>
            </a:r>
          </a:p>
        </p:txBody>
      </p:sp>
      <p:sp>
        <p:nvSpPr>
          <p:cNvPr id="4" name="Trapezoid 3">
            <a:extLst>
              <a:ext uri="{FF2B5EF4-FFF2-40B4-BE49-F238E27FC236}">
                <a16:creationId xmlns:a16="http://schemas.microsoft.com/office/drawing/2014/main" id="{B45E786F-FDA4-4950-F46B-5CA022A56432}"/>
              </a:ext>
            </a:extLst>
          </p:cNvPr>
          <p:cNvSpPr/>
          <p:nvPr/>
        </p:nvSpPr>
        <p:spPr>
          <a:xfrm>
            <a:off x="780786" y="3943199"/>
            <a:ext cx="1785169" cy="228615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C3B550FA-6029-E031-D939-B50BBF8E9D27}"/>
              </a:ext>
            </a:extLst>
          </p:cNvPr>
          <p:cNvSpPr/>
          <p:nvPr/>
        </p:nvSpPr>
        <p:spPr>
          <a:xfrm>
            <a:off x="4276322" y="3943199"/>
            <a:ext cx="1987318" cy="216157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F247413A-05C9-A970-25A9-1C75665FCFE8}"/>
              </a:ext>
            </a:extLst>
          </p:cNvPr>
          <p:cNvSpPr/>
          <p:nvPr/>
        </p:nvSpPr>
        <p:spPr>
          <a:xfrm>
            <a:off x="7876772" y="3818623"/>
            <a:ext cx="1987318" cy="22861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55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EFFC-06E5-854F-AA41-1F560D3BB2A8}"/>
              </a:ext>
            </a:extLst>
          </p:cNvPr>
          <p:cNvSpPr>
            <a:spLocks noGrp="1"/>
          </p:cNvSpPr>
          <p:nvPr>
            <p:ph type="title"/>
          </p:nvPr>
        </p:nvSpPr>
        <p:spPr/>
        <p:txBody>
          <a:bodyPr>
            <a:normAutofit/>
          </a:bodyPr>
          <a:lstStyle/>
          <a:p>
            <a:r>
              <a:rPr lang="en-US" sz="4000" dirty="0"/>
              <a:t>NDAs are used to silence victims</a:t>
            </a:r>
          </a:p>
        </p:txBody>
      </p:sp>
      <p:pic>
        <p:nvPicPr>
          <p:cNvPr id="4" name="Picture Placeholder 5" descr="Icon&#10;&#10;Description automatically generated">
            <a:extLst>
              <a:ext uri="{FF2B5EF4-FFF2-40B4-BE49-F238E27FC236}">
                <a16:creationId xmlns:a16="http://schemas.microsoft.com/office/drawing/2014/main" id="{68F26C68-FE38-F443-98FA-C615ACFD4974}"/>
              </a:ext>
            </a:extLst>
          </p:cNvPr>
          <p:cNvPicPr>
            <a:picLocks noGrp="1" noChangeAspect="1"/>
          </p:cNvPicPr>
          <p:nvPr>
            <p:ph idx="1"/>
          </p:nvPr>
        </p:nvPicPr>
        <p:blipFill>
          <a:blip r:embed="rId2"/>
          <a:srcRect t="16837" b="16837"/>
          <a:stretch>
            <a:fillRect/>
          </a:stretch>
        </p:blipFill>
        <p:spPr>
          <a:xfrm>
            <a:off x="3180522" y="2438400"/>
            <a:ext cx="5433391" cy="366637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6533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3" name="Picture 22">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F3030E-B380-FF43-B49D-03DB0BF5CD33}"/>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solidFill>
                  <a:srgbClr val="FFFFFF"/>
                </a:solidFill>
              </a:rPr>
              <a:t>NDAs are also made between the university and employee / perpetrator</a:t>
            </a:r>
          </a:p>
        </p:txBody>
      </p:sp>
      <p:pic>
        <p:nvPicPr>
          <p:cNvPr id="29" name="Picture 28">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a:extLst>
              <a:ext uri="{FF2B5EF4-FFF2-40B4-BE49-F238E27FC236}">
                <a16:creationId xmlns:a16="http://schemas.microsoft.com/office/drawing/2014/main" id="{3F204AE6-C9E5-0143-86F2-A709DAC9F503}"/>
              </a:ext>
            </a:extLst>
          </p:cNvPr>
          <p:cNvSpPr>
            <a:spLocks noGrp="1"/>
          </p:cNvSpPr>
          <p:nvPr>
            <p:ph type="body" sz="half" idx="2"/>
          </p:nvPr>
        </p:nvSpPr>
        <p:spPr>
          <a:xfrm>
            <a:off x="680321" y="2336873"/>
            <a:ext cx="3656289" cy="3599316"/>
          </a:xfrm>
        </p:spPr>
        <p:txBody>
          <a:bodyPr vert="horz" lIns="91440" tIns="45720" rIns="91440" bIns="45720" rtlCol="0">
            <a:normAutofit fontScale="92500" lnSpcReduction="20000"/>
          </a:bodyPr>
          <a:lstStyle/>
          <a:p>
            <a:pPr>
              <a:lnSpc>
                <a:spcPct val="110000"/>
              </a:lnSpc>
            </a:pPr>
            <a:r>
              <a:rPr lang="en-US" sz="2800" dirty="0">
                <a:solidFill>
                  <a:srgbClr val="FFFFFF"/>
                </a:solidFill>
              </a:rPr>
              <a:t>Where an employee is being terminated, employer makes a $ settlement including NDA </a:t>
            </a:r>
          </a:p>
          <a:p>
            <a:pPr>
              <a:lnSpc>
                <a:spcPct val="110000"/>
              </a:lnSpc>
            </a:pPr>
            <a:r>
              <a:rPr lang="en-US" sz="2800" dirty="0">
                <a:solidFill>
                  <a:srgbClr val="FFFFFF"/>
                </a:solidFill>
              </a:rPr>
              <a:t>Alignment of interests re secrecy</a:t>
            </a:r>
          </a:p>
          <a:p>
            <a:pPr>
              <a:lnSpc>
                <a:spcPct val="110000"/>
              </a:lnSpc>
            </a:pPr>
            <a:r>
              <a:rPr lang="en-US" sz="2800" dirty="0">
                <a:solidFill>
                  <a:srgbClr val="FFFFFF"/>
                </a:solidFill>
              </a:rPr>
              <a:t>Victims are rarely involved</a:t>
            </a:r>
          </a:p>
          <a:p>
            <a:pPr indent="-228600">
              <a:buFont typeface="Arial" panose="020B0604020202020204" pitchFamily="34" charset="0"/>
              <a:buChar char="•"/>
            </a:pPr>
            <a:endParaRPr lang="en-US" sz="1400" dirty="0">
              <a:solidFill>
                <a:srgbClr val="FFFFFF"/>
              </a:solidFill>
            </a:endParaRPr>
          </a:p>
        </p:txBody>
      </p:sp>
      <p:sp useBgFill="1">
        <p:nvSpPr>
          <p:cNvPr id="31" name="Rectangle 30">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Shape&#10;&#10;Description automatically generated with low confidence">
            <a:extLst>
              <a:ext uri="{FF2B5EF4-FFF2-40B4-BE49-F238E27FC236}">
                <a16:creationId xmlns:a16="http://schemas.microsoft.com/office/drawing/2014/main" id="{69B7BC34-D3A5-114B-AAA8-EEF528B0AD99}"/>
              </a:ext>
            </a:extLst>
          </p:cNvPr>
          <p:cNvPicPr>
            <a:picLocks noGrp="1" noChangeAspect="1"/>
          </p:cNvPicPr>
          <p:nvPr>
            <p:ph type="pic" idx="1"/>
          </p:nvPr>
        </p:nvPicPr>
        <p:blipFill>
          <a:blip r:embed="rId5"/>
          <a:srcRect t="16837" b="16837"/>
          <a:stretch>
            <a:fillRect/>
          </a:stretch>
        </p:blipFill>
        <p:spPr>
          <a:xfrm>
            <a:off x="5593085" y="1558769"/>
            <a:ext cx="5629268" cy="3733668"/>
          </a:xfrm>
          <a:prstGeom prst="rect">
            <a:avLst/>
          </a:prstGeom>
          <a:ln>
            <a:noFill/>
          </a:ln>
          <a:effectLst/>
        </p:spPr>
      </p:pic>
    </p:spTree>
    <p:extLst>
      <p:ext uri="{BB962C8B-B14F-4D97-AF65-F5344CB8AC3E}">
        <p14:creationId xmlns:p14="http://schemas.microsoft.com/office/powerpoint/2010/main" val="1207437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C3-7405-234A-9F98-27DEB6D64D63}"/>
              </a:ext>
            </a:extLst>
          </p:cNvPr>
          <p:cNvSpPr>
            <a:spLocks noGrp="1"/>
          </p:cNvSpPr>
          <p:nvPr>
            <p:ph type="title"/>
          </p:nvPr>
        </p:nvSpPr>
        <p:spPr/>
        <p:txBody>
          <a:bodyPr>
            <a:normAutofit/>
          </a:bodyPr>
          <a:lstStyle/>
          <a:p>
            <a:r>
              <a:rPr lang="en-US" sz="4400" dirty="0"/>
              <a:t>NDA consequences</a:t>
            </a:r>
          </a:p>
        </p:txBody>
      </p:sp>
      <p:sp>
        <p:nvSpPr>
          <p:cNvPr id="3" name="Content Placeholder 2">
            <a:extLst>
              <a:ext uri="{FF2B5EF4-FFF2-40B4-BE49-F238E27FC236}">
                <a16:creationId xmlns:a16="http://schemas.microsoft.com/office/drawing/2014/main" id="{19112583-3F7B-BF44-84A5-23A7BAECC4A0}"/>
              </a:ext>
            </a:extLst>
          </p:cNvPr>
          <p:cNvSpPr>
            <a:spLocks noGrp="1"/>
          </p:cNvSpPr>
          <p:nvPr>
            <p:ph idx="1"/>
          </p:nvPr>
        </p:nvSpPr>
        <p:spPr>
          <a:xfrm>
            <a:off x="680321" y="2336872"/>
            <a:ext cx="9613861" cy="4125711"/>
          </a:xfrm>
        </p:spPr>
        <p:txBody>
          <a:bodyPr>
            <a:normAutofit fontScale="92500" lnSpcReduction="20000"/>
          </a:bodyPr>
          <a:lstStyle/>
          <a:p>
            <a:pPr>
              <a:lnSpc>
                <a:spcPct val="110000"/>
              </a:lnSpc>
            </a:pPr>
            <a:r>
              <a:rPr lang="en-US" sz="2800" dirty="0"/>
              <a:t>Permanently gag victims </a:t>
            </a:r>
          </a:p>
          <a:p>
            <a:pPr>
              <a:lnSpc>
                <a:spcPct val="110000"/>
              </a:lnSpc>
            </a:pPr>
            <a:r>
              <a:rPr lang="en-US" sz="2800" dirty="0"/>
              <a:t>Allow a person who has behaved abusively and possibly criminally to stay put or move with impunity  </a:t>
            </a:r>
            <a:endParaRPr lang="en-CA" sz="2800" dirty="0"/>
          </a:p>
          <a:p>
            <a:pPr>
              <a:lnSpc>
                <a:spcPct val="110000"/>
              </a:lnSpc>
            </a:pPr>
            <a:r>
              <a:rPr lang="en-US" sz="2800" dirty="0"/>
              <a:t>Protect an employer’s reputation and the career of the perpetrator at the expense of the victim </a:t>
            </a:r>
            <a:endParaRPr lang="en-CA" sz="2800" dirty="0"/>
          </a:p>
          <a:p>
            <a:pPr>
              <a:lnSpc>
                <a:spcPct val="110000"/>
              </a:lnSpc>
            </a:pPr>
            <a:r>
              <a:rPr lang="en-US" sz="2800" dirty="0"/>
              <a:t>Chill the climate for reporting harassment, discrimination or other misconduct </a:t>
            </a:r>
          </a:p>
          <a:p>
            <a:pPr>
              <a:lnSpc>
                <a:spcPct val="110000"/>
              </a:lnSpc>
            </a:pPr>
            <a:r>
              <a:rPr lang="en-US" sz="2800" dirty="0"/>
              <a:t>Require the victim and in some cases co-workers to tell lies or risk being sued for defamation</a:t>
            </a:r>
            <a:endParaRPr lang="en-CA" sz="2800" dirty="0"/>
          </a:p>
          <a:p>
            <a:endParaRPr lang="en-US" dirty="0"/>
          </a:p>
        </p:txBody>
      </p:sp>
    </p:spTree>
    <p:extLst>
      <p:ext uri="{BB962C8B-B14F-4D97-AF65-F5344CB8AC3E}">
        <p14:creationId xmlns:p14="http://schemas.microsoft.com/office/powerpoint/2010/main" val="34539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73B7-BD41-39DC-DF0D-4EB1E1144510}"/>
              </a:ext>
            </a:extLst>
          </p:cNvPr>
          <p:cNvSpPr>
            <a:spLocks noGrp="1"/>
          </p:cNvSpPr>
          <p:nvPr>
            <p:ph type="ctrTitle"/>
          </p:nvPr>
        </p:nvSpPr>
        <p:spPr/>
        <p:txBody>
          <a:bodyPr/>
          <a:lstStyle/>
          <a:p>
            <a:r>
              <a:rPr lang="en-US" dirty="0"/>
              <a:t>Test your knowledge and understanding!</a:t>
            </a:r>
          </a:p>
        </p:txBody>
      </p:sp>
      <p:sp>
        <p:nvSpPr>
          <p:cNvPr id="3" name="Subtitle 2">
            <a:extLst>
              <a:ext uri="{FF2B5EF4-FFF2-40B4-BE49-F238E27FC236}">
                <a16:creationId xmlns:a16="http://schemas.microsoft.com/office/drawing/2014/main" id="{97338EE5-B595-9346-00A1-FAD3B993CF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647171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{CFABBBCA-9EFC-4148-B562-7C29EF86308D}tf10001057</Template>
  <TotalTime>1913</TotalTime>
  <Words>757</Words>
  <Application>Microsoft Macintosh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Berlin</vt:lpstr>
      <vt:lpstr> Zelda Perkins and Julie Macfarlane </vt:lpstr>
      <vt:lpstr>Non-disclosure agreements 101</vt:lpstr>
      <vt:lpstr>What are non-disclosure agreements?</vt:lpstr>
      <vt:lpstr>Essential elements of an NDA</vt:lpstr>
      <vt:lpstr>When do universities use NDAs?</vt:lpstr>
      <vt:lpstr>NDAs are used to silence victims</vt:lpstr>
      <vt:lpstr>NDAs are also made between the university and employee / perpetrator</vt:lpstr>
      <vt:lpstr>NDA consequences</vt:lpstr>
      <vt:lpstr>Test your knowledge and understanding!</vt:lpstr>
      <vt:lpstr>True or false?</vt:lpstr>
      <vt:lpstr>True or false?</vt:lpstr>
      <vt:lpstr>True or false?</vt:lpstr>
      <vt:lpstr>True or false?</vt:lpstr>
      <vt:lpstr>What is the difference between….</vt:lpstr>
      <vt:lpstr>What is the difference between….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NDAs 101</dc:title>
  <dc:creator>Julie Macfarlane</dc:creator>
  <cp:lastModifiedBy>Julie Macfarlane</cp:lastModifiedBy>
  <cp:revision>17</cp:revision>
  <dcterms:created xsi:type="dcterms:W3CDTF">2022-04-05T21:50:51Z</dcterms:created>
  <dcterms:modified xsi:type="dcterms:W3CDTF">2022-07-14T19:44:47Z</dcterms:modified>
</cp:coreProperties>
</file>